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7" r:id="rId2"/>
    <p:sldId id="284" r:id="rId3"/>
    <p:sldId id="259" r:id="rId4"/>
    <p:sldId id="260" r:id="rId5"/>
    <p:sldId id="258" r:id="rId6"/>
    <p:sldId id="261" r:id="rId7"/>
    <p:sldId id="262" r:id="rId8"/>
    <p:sldId id="263" r:id="rId9"/>
    <p:sldId id="264" r:id="rId10"/>
    <p:sldId id="285" r:id="rId11"/>
    <p:sldId id="265" r:id="rId12"/>
    <p:sldId id="266" r:id="rId13"/>
    <p:sldId id="267" r:id="rId14"/>
    <p:sldId id="268" r:id="rId15"/>
    <p:sldId id="269" r:id="rId16"/>
    <p:sldId id="270" r:id="rId17"/>
    <p:sldId id="271" r:id="rId18"/>
    <p:sldId id="272" r:id="rId19"/>
    <p:sldId id="274" r:id="rId20"/>
    <p:sldId id="275" r:id="rId21"/>
    <p:sldId id="276" r:id="rId22"/>
    <p:sldId id="279" r:id="rId23"/>
    <p:sldId id="280" r:id="rId24"/>
    <p:sldId id="283" r:id="rId25"/>
    <p:sldId id="281" r:id="rId26"/>
    <p:sldId id="282" r:id="rId27"/>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14B65"/>
    <a:srgbClr val="00518E"/>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7109" autoAdjust="0"/>
  </p:normalViewPr>
  <p:slideViewPr>
    <p:cSldViewPr snapToGrid="0">
      <p:cViewPr varScale="1">
        <p:scale>
          <a:sx n="63" d="100"/>
          <a:sy n="63" d="100"/>
        </p:scale>
        <p:origin x="1014" y="72"/>
      </p:cViewPr>
      <p:guideLst>
        <p:guide orient="horz" pos="2160"/>
        <p:guide pos="3840"/>
      </p:guideLst>
    </p:cSldViewPr>
  </p:slideViewPr>
  <p:notesTextViewPr>
    <p:cViewPr>
      <p:scale>
        <a:sx n="1" d="1"/>
        <a:sy n="1" d="1"/>
      </p:scale>
      <p:origin x="0" y="0"/>
    </p:cViewPr>
  </p:notesTextViewPr>
  <p:sorterViewPr>
    <p:cViewPr>
      <p:scale>
        <a:sx n="120" d="100"/>
        <a:sy n="120" d="100"/>
      </p:scale>
      <p:origin x="0" y="12462"/>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fr-FR"/>
              <a:t>vcxvvxc</a:t>
            </a:r>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CEC873C-CEAB-4607-998C-3876C06C2F07}" type="datetimeFigureOut">
              <a:rPr lang="el-GR"/>
              <a:pPr>
                <a:defRPr/>
              </a:pPr>
              <a:t>16/2/2020</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25845C4-9805-408F-B8E6-5708B39DAB9B}" type="slidenum">
              <a:rPr lang="el-GR"/>
              <a:pPr>
                <a:defRPr/>
              </a:pPr>
              <a:t>‹#›</a:t>
            </a:fld>
            <a:endParaRPr lang="el-G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fr-FR"/>
              <a:t>vcxvvxc</a:t>
            </a: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109C521-EE62-44F1-AD39-C93939D4F740}" type="datetimeFigureOut">
              <a:rPr lang="el-GR"/>
              <a:pPr>
                <a:defRPr/>
              </a:pPr>
              <a:t>16/2/2020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Επεξεργασία 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8AC69A2-59D4-403A-952C-FA91D7D84342}" type="slidenum">
              <a:rPr lang="el-GR"/>
              <a:pPr>
                <a:defRPr/>
              </a:pPr>
              <a:t>‹#›</a:t>
            </a:fld>
            <a:endParaRPr lang="el-GR"/>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150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Thank you very much. Good morning to all of you… Previous speakers focused on the impact of climate change on livestock production, In my presentation I will try to focus the other side of the coin, thus the impact of animal production on climate change and if finally are livestock system have a flat impact or may differentiate on this impact.</a:t>
            </a:r>
            <a:endParaRPr lang="el-GR" dirty="0"/>
          </a:p>
          <a:p>
            <a:pPr>
              <a:spcBef>
                <a:spcPct val="0"/>
              </a:spcBef>
            </a:pPr>
            <a:endParaRPr lang="el-GR" dirty="0"/>
          </a:p>
        </p:txBody>
      </p:sp>
      <p:sp>
        <p:nvSpPr>
          <p:cNvPr id="21507" name="Θέση αριθμού διαφάνειας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50D3E0-1E05-4DDE-B646-49962368CAA4}" type="slidenum">
              <a:rPr lang="el-GR"/>
              <a:pPr fontAlgn="base">
                <a:spcBef>
                  <a:spcPct val="0"/>
                </a:spcBef>
                <a:spcAft>
                  <a:spcPct val="0"/>
                </a:spcAft>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88AC69A2-59D4-403A-952C-FA91D7D84342}" type="slidenum">
              <a:rPr lang="el-GR" smtClean="0"/>
              <a:pPr>
                <a:defRPr/>
              </a:pPr>
              <a:t>19</a:t>
            </a:fld>
            <a:endParaRPr lang="el-GR"/>
          </a:p>
        </p:txBody>
      </p:sp>
    </p:spTree>
    <p:extLst>
      <p:ext uri="{BB962C8B-B14F-4D97-AF65-F5344CB8AC3E}">
        <p14:creationId xmlns:p14="http://schemas.microsoft.com/office/powerpoint/2010/main" val="2341366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Farms with high DM intake from grass had 13% lower global warming potential that farms with low DM intake. On the other hand, farms with high DM intake from maize had 25% higher warming potential in terms of CO2 eq. Same trend was observed for methane emissions in both cases.</a:t>
            </a:r>
            <a:endParaRPr lang="el-GR" dirty="0"/>
          </a:p>
        </p:txBody>
      </p:sp>
      <p:sp>
        <p:nvSpPr>
          <p:cNvPr id="4" name="Θέση αριθμού διαφάνειας 3"/>
          <p:cNvSpPr>
            <a:spLocks noGrp="1"/>
          </p:cNvSpPr>
          <p:nvPr>
            <p:ph type="sldNum" sz="quarter" idx="5"/>
          </p:nvPr>
        </p:nvSpPr>
        <p:spPr/>
        <p:txBody>
          <a:bodyPr/>
          <a:lstStyle/>
          <a:p>
            <a:pPr>
              <a:defRPr/>
            </a:pPr>
            <a:fld id="{88AC69A2-59D4-403A-952C-FA91D7D84342}" type="slidenum">
              <a:rPr lang="el-GR" smtClean="0"/>
              <a:pPr>
                <a:defRPr/>
              </a:pPr>
              <a:t>23</a:t>
            </a:fld>
            <a:endParaRPr lang="el-GR"/>
          </a:p>
        </p:txBody>
      </p:sp>
    </p:spTree>
    <p:extLst>
      <p:ext uri="{BB962C8B-B14F-4D97-AF65-F5344CB8AC3E}">
        <p14:creationId xmlns:p14="http://schemas.microsoft.com/office/powerpoint/2010/main" val="288985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When the unit of the expressed results changed to 1lt  of produced milk (thus taking into account the emission intensity and not gross </a:t>
            </a:r>
            <a:r>
              <a:rPr lang="en-US" dirty="0" err="1"/>
              <a:t>emmisions</a:t>
            </a:r>
            <a:r>
              <a:rPr lang="en-US" dirty="0"/>
              <a:t>),  an opposite trend was noted. Thus, Farms with high DM intake from grass had 17% higher global warming potential that farms with low DM intake. On the other hand, farms with high DM intake from maize had 1% lower warming potential in terms of CO2 eq. Same trend was observed for methane emissions in both cases.</a:t>
            </a:r>
            <a:endParaRPr lang="el-GR"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Strategies setting DM Grass and DM Maize at extreme levels results in a  change in annual GHG emissions whose direction (decrease or increase) tends to</a:t>
            </a:r>
          </a:p>
          <a:p>
            <a:r>
              <a:rPr lang="en-US" sz="1200" b="0" i="0" u="none" strike="noStrike" kern="1200" baseline="0" dirty="0">
                <a:solidFill>
                  <a:schemeClr val="tx1"/>
                </a:solidFill>
                <a:latin typeface="+mn-lt"/>
                <a:ea typeface="+mn-ea"/>
                <a:cs typeface="+mn-cs"/>
              </a:rPr>
              <a:t>depend on the FU chosen: gross emissions per farm (kg CO2 eq/farm/year) or emission intensity of milk (kg CO2 eq/l milk). </a:t>
            </a:r>
            <a:r>
              <a:rPr lang="en-GB" sz="1200" b="0" i="0" u="none" strike="noStrike" kern="1200" baseline="0" dirty="0">
                <a:solidFill>
                  <a:schemeClr val="tx1"/>
                </a:solidFill>
                <a:latin typeface="+mn-lt"/>
                <a:ea typeface="+mn-ea"/>
                <a:cs typeface="+mn-cs"/>
              </a:rPr>
              <a:t>One strategy is to</a:t>
            </a:r>
          </a:p>
          <a:p>
            <a:r>
              <a:rPr lang="en-US" sz="1200" b="0" i="0" u="none" strike="noStrike" kern="1200" baseline="0" dirty="0">
                <a:solidFill>
                  <a:schemeClr val="tx1"/>
                </a:solidFill>
                <a:latin typeface="+mn-lt"/>
                <a:ea typeface="+mn-ea"/>
                <a:cs typeface="+mn-cs"/>
              </a:rPr>
              <a:t>minimize </a:t>
            </a:r>
            <a:r>
              <a:rPr lang="en-US" sz="1200" b="0" i="0" u="none" strike="noStrike" kern="1200" baseline="0" dirty="0" err="1">
                <a:solidFill>
                  <a:schemeClr val="tx1"/>
                </a:solidFill>
                <a:latin typeface="+mn-lt"/>
                <a:ea typeface="+mn-ea"/>
                <a:cs typeface="+mn-cs"/>
              </a:rPr>
              <a:t>DMMaize</a:t>
            </a:r>
            <a:r>
              <a:rPr lang="en-US" sz="1200" b="0" i="0" u="none" strike="noStrike" kern="1200" baseline="0" dirty="0">
                <a:solidFill>
                  <a:schemeClr val="tx1"/>
                </a:solidFill>
                <a:latin typeface="+mn-lt"/>
                <a:ea typeface="+mn-ea"/>
                <a:cs typeface="+mn-cs"/>
              </a:rPr>
              <a:t>, which implies minimizing gross emissions but producing less milk than the dataset mean, meaning that emission intensity</a:t>
            </a:r>
          </a:p>
          <a:p>
            <a:r>
              <a:rPr lang="en-US" sz="1200" b="0" i="0" u="none" strike="noStrike" kern="1200" baseline="0" dirty="0">
                <a:solidFill>
                  <a:schemeClr val="tx1"/>
                </a:solidFill>
                <a:latin typeface="+mn-lt"/>
                <a:ea typeface="+mn-ea"/>
                <a:cs typeface="+mn-cs"/>
              </a:rPr>
              <a:t>increases. A second strategy is to minimize </a:t>
            </a:r>
            <a:r>
              <a:rPr lang="en-US" sz="1200" b="0" i="0" u="none" strike="noStrike" kern="1200" baseline="0" dirty="0" err="1">
                <a:solidFill>
                  <a:schemeClr val="tx1"/>
                </a:solidFill>
                <a:latin typeface="+mn-lt"/>
                <a:ea typeface="+mn-ea"/>
                <a:cs typeface="+mn-cs"/>
              </a:rPr>
              <a:t>DMGrass</a:t>
            </a:r>
            <a:r>
              <a:rPr lang="en-US" sz="1200" b="0" i="0" u="none" strike="noStrike" kern="1200" baseline="0" dirty="0">
                <a:solidFill>
                  <a:schemeClr val="tx1"/>
                </a:solidFill>
                <a:latin typeface="+mn-lt"/>
                <a:ea typeface="+mn-ea"/>
                <a:cs typeface="+mn-cs"/>
              </a:rPr>
              <a:t>, which keeps gross emissions nearly constant and maximizes milk production, meaning</a:t>
            </a:r>
          </a:p>
          <a:p>
            <a:r>
              <a:rPr lang="en-US" sz="1200" b="0" i="0" u="none" strike="noStrike" kern="1200" baseline="0" dirty="0">
                <a:solidFill>
                  <a:schemeClr val="tx1"/>
                </a:solidFill>
                <a:latin typeface="+mn-lt"/>
                <a:ea typeface="+mn-ea"/>
                <a:cs typeface="+mn-cs"/>
              </a:rPr>
              <a:t>that emission intensity decreases. A third strategy is to maximize </a:t>
            </a:r>
            <a:r>
              <a:rPr lang="en-US" sz="1200" b="0" i="0" u="none" strike="noStrike" kern="1200" baseline="0" dirty="0" err="1">
                <a:solidFill>
                  <a:schemeClr val="tx1"/>
                </a:solidFill>
                <a:latin typeface="+mn-lt"/>
                <a:ea typeface="+mn-ea"/>
                <a:cs typeface="+mn-cs"/>
              </a:rPr>
              <a:t>DMGrass</a:t>
            </a:r>
            <a:r>
              <a:rPr lang="en-US" sz="1200" b="0" i="0" u="none" strike="noStrike" kern="1200" baseline="0" dirty="0">
                <a:solidFill>
                  <a:schemeClr val="tx1"/>
                </a:solidFill>
                <a:latin typeface="+mn-lt"/>
                <a:ea typeface="+mn-ea"/>
                <a:cs typeface="+mn-cs"/>
              </a:rPr>
              <a:t>, which implies decreasing gross emissions and milk production</a:t>
            </a:r>
          </a:p>
          <a:p>
            <a:r>
              <a:rPr lang="en-US" sz="1200" b="0" i="0" u="none" strike="noStrike" kern="1200" baseline="0" dirty="0">
                <a:solidFill>
                  <a:schemeClr val="tx1"/>
                </a:solidFill>
                <a:latin typeface="+mn-lt"/>
                <a:ea typeface="+mn-ea"/>
                <a:cs typeface="+mn-cs"/>
              </a:rPr>
              <a:t>(the former more than the latter), meaning that emission intensity decreases. Finally, a fourth strategy is to maximize </a:t>
            </a:r>
            <a:r>
              <a:rPr lang="en-US" sz="1200" b="0" i="0" u="none" strike="noStrike" kern="1200" baseline="0" dirty="0" err="1">
                <a:solidFill>
                  <a:schemeClr val="tx1"/>
                </a:solidFill>
                <a:latin typeface="+mn-lt"/>
                <a:ea typeface="+mn-ea"/>
                <a:cs typeface="+mn-cs"/>
              </a:rPr>
              <a:t>DMMaize</a:t>
            </a:r>
            <a:r>
              <a:rPr lang="en-US" sz="1200" b="0" i="0" u="none" strike="noStrike" kern="1200" baseline="0" dirty="0">
                <a:solidFill>
                  <a:schemeClr val="tx1"/>
                </a:solidFill>
                <a:latin typeface="+mn-lt"/>
                <a:ea typeface="+mn-ea"/>
                <a:cs typeface="+mn-cs"/>
              </a:rPr>
              <a:t>, which implies</a:t>
            </a:r>
          </a:p>
          <a:p>
            <a:r>
              <a:rPr lang="en-US" sz="1200" b="0" i="0" u="none" strike="noStrike" kern="1200" baseline="0" dirty="0">
                <a:solidFill>
                  <a:schemeClr val="tx1"/>
                </a:solidFill>
                <a:latin typeface="+mn-lt"/>
                <a:ea typeface="+mn-ea"/>
                <a:cs typeface="+mn-cs"/>
              </a:rPr>
              <a:t>increasing gross emissions and milk production (the former more than the latter), meaning that emission intensity increases. In these four</a:t>
            </a:r>
          </a:p>
          <a:p>
            <a:r>
              <a:rPr lang="en-US" sz="1200" b="0" i="0" u="none" strike="noStrike" kern="1200" baseline="0" dirty="0">
                <a:solidFill>
                  <a:schemeClr val="tx1"/>
                </a:solidFill>
                <a:latin typeface="+mn-lt"/>
                <a:ea typeface="+mn-ea"/>
                <a:cs typeface="+mn-cs"/>
              </a:rPr>
              <a:t>strategies, CH4 emissions tended to vary in the same way as total GHG emissions, contributing approximately half of the farms’ GHG emissions.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88AC69A2-59D4-403A-952C-FA91D7D84342}" type="slidenum">
              <a:rPr lang="el-GR" smtClean="0"/>
              <a:pPr>
                <a:defRPr/>
              </a:pPr>
              <a:t>24</a:t>
            </a:fld>
            <a:endParaRPr lang="el-GR"/>
          </a:p>
        </p:txBody>
      </p:sp>
    </p:spTree>
    <p:extLst>
      <p:ext uri="{BB962C8B-B14F-4D97-AF65-F5344CB8AC3E}">
        <p14:creationId xmlns:p14="http://schemas.microsoft.com/office/powerpoint/2010/main" val="198732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88AC69A2-59D4-403A-952C-FA91D7D84342}" type="slidenum">
              <a:rPr lang="el-GR" smtClean="0"/>
              <a:pPr>
                <a:defRPr/>
              </a:pPr>
              <a:t>25</a:t>
            </a:fld>
            <a:endParaRPr lang="el-GR"/>
          </a:p>
        </p:txBody>
      </p:sp>
    </p:spTree>
    <p:extLst>
      <p:ext uri="{BB962C8B-B14F-4D97-AF65-F5344CB8AC3E}">
        <p14:creationId xmlns:p14="http://schemas.microsoft.com/office/powerpoint/2010/main" val="370190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n-US" dirty="0"/>
              <a:t> Increased demands for livestock products in affluent as well as in non affluent countries, as a results of population growth, urbanization, rise of income and of course different nutritious needs, are nowadays a certainty.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 As result, the livestock sector from the one side requires significant amounts of natural resources in order to cover the aforementioned demands, but from the other side is led to a environmental dead-end as the sector is responsible for the almost 15% of the total anthropogenic greenhouse gas emissions.</a:t>
            </a:r>
            <a:endParaRPr lang="el-GR" dirty="0"/>
          </a:p>
        </p:txBody>
      </p:sp>
      <p:sp>
        <p:nvSpPr>
          <p:cNvPr id="4" name="Θέση αριθμού διαφάνειας 3"/>
          <p:cNvSpPr>
            <a:spLocks noGrp="1"/>
          </p:cNvSpPr>
          <p:nvPr>
            <p:ph type="sldNum" sz="quarter" idx="5"/>
          </p:nvPr>
        </p:nvSpPr>
        <p:spPr/>
        <p:txBody>
          <a:bodyPr/>
          <a:lstStyle/>
          <a:p>
            <a:pPr>
              <a:defRPr/>
            </a:pPr>
            <a:fld id="{88AC69A2-59D4-403A-952C-FA91D7D84342}" type="slidenum">
              <a:rPr lang="el-GR" smtClean="0"/>
              <a:pPr>
                <a:defRPr/>
              </a:pPr>
              <a:t>3</a:t>
            </a:fld>
            <a:endParaRPr lang="el-GR"/>
          </a:p>
        </p:txBody>
      </p:sp>
    </p:spTree>
    <p:extLst>
      <p:ext uri="{BB962C8B-B14F-4D97-AF65-F5344CB8AC3E}">
        <p14:creationId xmlns:p14="http://schemas.microsoft.com/office/powerpoint/2010/main" val="115620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We almost all are familiar with such figures…. Green house emissions from livestock accounts  mainly for carbon dioxide, methane and nitrous oxide and the largest sources of these emissions are enteric fermentation,  feed processing, manure management  as well as transportation  </a:t>
            </a:r>
            <a:r>
              <a:rPr lang="en-US" dirty="0" err="1"/>
              <a:t>andfurther</a:t>
            </a:r>
            <a:r>
              <a:rPr lang="en-US" dirty="0"/>
              <a:t> processing of animal products.</a:t>
            </a:r>
            <a:endParaRPr lang="el-GR" dirty="0"/>
          </a:p>
        </p:txBody>
      </p:sp>
      <p:sp>
        <p:nvSpPr>
          <p:cNvPr id="4" name="Θέση αριθμού διαφάνειας 3"/>
          <p:cNvSpPr>
            <a:spLocks noGrp="1"/>
          </p:cNvSpPr>
          <p:nvPr>
            <p:ph type="sldNum" sz="quarter" idx="5"/>
          </p:nvPr>
        </p:nvSpPr>
        <p:spPr/>
        <p:txBody>
          <a:bodyPr/>
          <a:lstStyle/>
          <a:p>
            <a:pPr>
              <a:defRPr/>
            </a:pPr>
            <a:fld id="{88AC69A2-59D4-403A-952C-FA91D7D84342}" type="slidenum">
              <a:rPr lang="el-GR" smtClean="0"/>
              <a:pPr>
                <a:defRPr/>
              </a:pPr>
              <a:t>4</a:t>
            </a:fld>
            <a:endParaRPr lang="el-GR"/>
          </a:p>
        </p:txBody>
      </p:sp>
    </p:spTree>
    <p:extLst>
      <p:ext uri="{BB962C8B-B14F-4D97-AF65-F5344CB8AC3E}">
        <p14:creationId xmlns:p14="http://schemas.microsoft.com/office/powerpoint/2010/main" val="349946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(We almost all are familiar with such figures…. Previous speakers have already analyzed some of them noting the impact of livestock to climate change… Briefly…. ). Ruminant sector and especially beef cattle sector followed by dairy cattle and buffalo sectors are considered as the main contributors of livestock to greenhouse gas emissions, reaching almost over the 80% of the total </a:t>
            </a:r>
            <a:r>
              <a:rPr lang="en-US" dirty="0" err="1"/>
              <a:t>Gtns</a:t>
            </a:r>
            <a:r>
              <a:rPr lang="en-US" dirty="0"/>
              <a:t> carbon dioxide equivalents, mainly due to the high enteric fermentation  observed on the breeding animals of these sectors . The small ruminant sector, as well as pig and poultry sector are participate the lesser to this environmental impact. </a:t>
            </a:r>
            <a:endParaRPr lang="el-GR" dirty="0"/>
          </a:p>
        </p:txBody>
      </p:sp>
      <p:sp>
        <p:nvSpPr>
          <p:cNvPr id="4" name="Θέση αριθμού διαφάνειας 3"/>
          <p:cNvSpPr>
            <a:spLocks noGrp="1"/>
          </p:cNvSpPr>
          <p:nvPr>
            <p:ph type="sldNum" sz="quarter" idx="5"/>
          </p:nvPr>
        </p:nvSpPr>
        <p:spPr/>
        <p:txBody>
          <a:bodyPr/>
          <a:lstStyle/>
          <a:p>
            <a:pPr>
              <a:defRPr/>
            </a:pPr>
            <a:fld id="{88AC69A2-59D4-403A-952C-FA91D7D84342}" type="slidenum">
              <a:rPr lang="el-GR" smtClean="0"/>
              <a:pPr>
                <a:defRPr/>
              </a:pPr>
              <a:t>5</a:t>
            </a:fld>
            <a:endParaRPr lang="el-GR"/>
          </a:p>
        </p:txBody>
      </p:sp>
    </p:spTree>
    <p:extLst>
      <p:ext uri="{BB962C8B-B14F-4D97-AF65-F5344CB8AC3E}">
        <p14:creationId xmlns:p14="http://schemas.microsoft.com/office/powerpoint/2010/main" val="80413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question that may raise  focusing on these statistics is whether all farming system contribute the same to the livestock environmental impact or there are different ions among  them. </a:t>
            </a:r>
            <a:endParaRPr lang="el-GR" dirty="0"/>
          </a:p>
        </p:txBody>
      </p:sp>
      <p:sp>
        <p:nvSpPr>
          <p:cNvPr id="4" name="Θέση αριθμού διαφάνειας 3"/>
          <p:cNvSpPr>
            <a:spLocks noGrp="1"/>
          </p:cNvSpPr>
          <p:nvPr>
            <p:ph type="sldNum" sz="quarter" idx="5"/>
          </p:nvPr>
        </p:nvSpPr>
        <p:spPr/>
        <p:txBody>
          <a:bodyPr/>
          <a:lstStyle/>
          <a:p>
            <a:pPr>
              <a:defRPr/>
            </a:pPr>
            <a:fld id="{88AC69A2-59D4-403A-952C-FA91D7D84342}" type="slidenum">
              <a:rPr lang="el-GR" smtClean="0"/>
              <a:pPr>
                <a:defRPr/>
              </a:pPr>
              <a:t>6</a:t>
            </a:fld>
            <a:endParaRPr lang="el-GR"/>
          </a:p>
        </p:txBody>
      </p:sp>
    </p:spTree>
    <p:extLst>
      <p:ext uri="{BB962C8B-B14F-4D97-AF65-F5344CB8AC3E}">
        <p14:creationId xmlns:p14="http://schemas.microsoft.com/office/powerpoint/2010/main" val="82112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88AC69A2-59D4-403A-952C-FA91D7D84342}" type="slidenum">
              <a:rPr lang="el-GR" smtClean="0"/>
              <a:pPr>
                <a:defRPr/>
              </a:pPr>
              <a:t>7</a:t>
            </a:fld>
            <a:endParaRPr lang="el-GR"/>
          </a:p>
        </p:txBody>
      </p:sp>
    </p:spTree>
    <p:extLst>
      <p:ext uri="{BB962C8B-B14F-4D97-AF65-F5344CB8AC3E}">
        <p14:creationId xmlns:p14="http://schemas.microsoft.com/office/powerpoint/2010/main" val="51795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88AC69A2-59D4-403A-952C-FA91D7D84342}" type="slidenum">
              <a:rPr lang="el-GR" smtClean="0"/>
              <a:pPr>
                <a:defRPr/>
              </a:pPr>
              <a:t>8</a:t>
            </a:fld>
            <a:endParaRPr lang="el-GR"/>
          </a:p>
        </p:txBody>
      </p:sp>
    </p:spTree>
    <p:extLst>
      <p:ext uri="{BB962C8B-B14F-4D97-AF65-F5344CB8AC3E}">
        <p14:creationId xmlns:p14="http://schemas.microsoft.com/office/powerpoint/2010/main" val="4055263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What if we want to  follow  a holistic approach for examining the environmental impact of farming systems? Of curse results depend on where we set the boundaries of the examined system (i.e. only direct </a:t>
            </a:r>
            <a:r>
              <a:rPr lang="en-US" dirty="0" err="1"/>
              <a:t>emmisions</a:t>
            </a:r>
            <a:r>
              <a:rPr lang="en-US" dirty="0"/>
              <a:t>, the farming gate, the slaughterhouse gate </a:t>
            </a:r>
            <a:r>
              <a:rPr lang="en-US"/>
              <a:t>etc)</a:t>
            </a:r>
            <a:endParaRPr lang="el-GR" dirty="0"/>
          </a:p>
        </p:txBody>
      </p:sp>
      <p:sp>
        <p:nvSpPr>
          <p:cNvPr id="4" name="Θέση αριθμού διαφάνειας 3"/>
          <p:cNvSpPr>
            <a:spLocks noGrp="1"/>
          </p:cNvSpPr>
          <p:nvPr>
            <p:ph type="sldNum" sz="quarter" idx="5"/>
          </p:nvPr>
        </p:nvSpPr>
        <p:spPr/>
        <p:txBody>
          <a:bodyPr/>
          <a:lstStyle/>
          <a:p>
            <a:pPr>
              <a:defRPr/>
            </a:pPr>
            <a:fld id="{88AC69A2-59D4-403A-952C-FA91D7D84342}" type="slidenum">
              <a:rPr lang="el-GR" smtClean="0"/>
              <a:pPr>
                <a:defRPr/>
              </a:pPr>
              <a:t>10</a:t>
            </a:fld>
            <a:endParaRPr lang="el-GR"/>
          </a:p>
        </p:txBody>
      </p:sp>
    </p:spTree>
    <p:extLst>
      <p:ext uri="{BB962C8B-B14F-4D97-AF65-F5344CB8AC3E}">
        <p14:creationId xmlns:p14="http://schemas.microsoft.com/office/powerpoint/2010/main" val="224858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Similar but not comparable results due to different </a:t>
            </a:r>
            <a:r>
              <a:rPr lang="en-US" sz="1200" kern="1200" dirty="0">
                <a:solidFill>
                  <a:schemeClr val="tx1"/>
                </a:solidFill>
                <a:effectLst/>
                <a:latin typeface="+mn-lt"/>
                <a:ea typeface="+mn-ea"/>
                <a:cs typeface="+mn-cs"/>
              </a:rPr>
              <a:t>methods that have been used and different boundaries of farming system assessment have been reported by previous authors. Interestingly, higher emissions of carbon dioxide where observed in an organic broiler system when compared to a free range or a conventional system. Main contributors to this differences may be a)</a:t>
            </a:r>
            <a:r>
              <a:rPr lang="en-US" dirty="0">
                <a:latin typeface="Arial" panose="020B0604020202020204" pitchFamily="34" charset="0"/>
              </a:rPr>
              <a:t> a low N-efficiency in the broiler manure and therefore high N2O emission and low substitution of artificial fertilizer, 2) low efficiency and high usage of fossil fuels in feed production and 3) a high usage of fossil fuels in the heating of broiler houses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88AC69A2-59D4-403A-952C-FA91D7D84342}" type="slidenum">
              <a:rPr lang="el-GR" smtClean="0"/>
              <a:pPr>
                <a:defRPr/>
              </a:pPr>
              <a:t>17</a:t>
            </a:fld>
            <a:endParaRPr lang="el-GR"/>
          </a:p>
        </p:txBody>
      </p:sp>
    </p:spTree>
    <p:extLst>
      <p:ext uri="{BB962C8B-B14F-4D97-AF65-F5344CB8AC3E}">
        <p14:creationId xmlns:p14="http://schemas.microsoft.com/office/powerpoint/2010/main" val="36504141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5" name="Εικόνα 8"/>
          <p:cNvPicPr>
            <a:picLocks noChangeAspect="1"/>
          </p:cNvPicPr>
          <p:nvPr userDrawn="1"/>
        </p:nvPicPr>
        <p:blipFill>
          <a:blip r:embed="rId2"/>
          <a:srcRect/>
          <a:stretch>
            <a:fillRect/>
          </a:stretch>
        </p:blipFill>
        <p:spPr bwMode="auto">
          <a:xfrm>
            <a:off x="5021263" y="1071563"/>
            <a:ext cx="1019175" cy="950912"/>
          </a:xfrm>
          <a:prstGeom prst="rect">
            <a:avLst/>
          </a:prstGeom>
          <a:noFill/>
          <a:ln w="9525">
            <a:noFill/>
            <a:miter lim="800000"/>
            <a:headEnd/>
            <a:tailEnd/>
          </a:ln>
        </p:spPr>
      </p:pic>
      <p:pic>
        <p:nvPicPr>
          <p:cNvPr id="16" name="Εικόνα 10" descr="Εικόνα που περιέχει αντικείμενο&#10;&#10;Η περιγραφή δημιουργήθηκε με πολύ υψηλή αξιοπιστία"/>
          <p:cNvPicPr>
            <a:picLocks noChangeAspect="1"/>
          </p:cNvPicPr>
          <p:nvPr userDrawn="1"/>
        </p:nvPicPr>
        <p:blipFill>
          <a:blip r:embed="rId3"/>
          <a:srcRect/>
          <a:stretch>
            <a:fillRect/>
          </a:stretch>
        </p:blipFill>
        <p:spPr bwMode="auto">
          <a:xfrm>
            <a:off x="1016000" y="127000"/>
            <a:ext cx="5988050" cy="765175"/>
          </a:xfrm>
          <a:prstGeom prst="rect">
            <a:avLst/>
          </a:prstGeom>
          <a:noFill/>
          <a:ln w="9525">
            <a:noFill/>
            <a:miter lim="800000"/>
            <a:headEnd/>
            <a:tailEnd/>
          </a:ln>
        </p:spPr>
      </p:pic>
      <p:pic>
        <p:nvPicPr>
          <p:cNvPr id="17" name="Εικόνα 12"/>
          <p:cNvPicPr>
            <a:picLocks noChangeAspect="1"/>
          </p:cNvPicPr>
          <p:nvPr userDrawn="1"/>
        </p:nvPicPr>
        <p:blipFill>
          <a:blip r:embed="rId4"/>
          <a:srcRect/>
          <a:stretch>
            <a:fillRect/>
          </a:stretch>
        </p:blipFill>
        <p:spPr bwMode="auto">
          <a:xfrm>
            <a:off x="157163" y="6026150"/>
            <a:ext cx="2168525" cy="601663"/>
          </a:xfrm>
          <a:prstGeom prst="rect">
            <a:avLst/>
          </a:prstGeom>
          <a:noFill/>
          <a:ln w="9525">
            <a:noFill/>
            <a:miter lim="800000"/>
            <a:headEnd/>
            <a:tailEnd/>
          </a:ln>
        </p:spPr>
      </p:pic>
      <p:pic>
        <p:nvPicPr>
          <p:cNvPr id="18" name="Εικόνα 14"/>
          <p:cNvPicPr>
            <a:picLocks noChangeAspect="1"/>
          </p:cNvPicPr>
          <p:nvPr userDrawn="1"/>
        </p:nvPicPr>
        <p:blipFill>
          <a:blip r:embed="rId5"/>
          <a:srcRect/>
          <a:stretch>
            <a:fillRect/>
          </a:stretch>
        </p:blipFill>
        <p:spPr bwMode="auto">
          <a:xfrm>
            <a:off x="2336800" y="6162675"/>
            <a:ext cx="1136650" cy="381000"/>
          </a:xfrm>
          <a:prstGeom prst="rect">
            <a:avLst/>
          </a:prstGeom>
          <a:noFill/>
          <a:ln w="9525">
            <a:noFill/>
            <a:miter lim="800000"/>
            <a:headEnd/>
            <a:tailEnd/>
          </a:ln>
        </p:spPr>
      </p:pic>
      <p:pic>
        <p:nvPicPr>
          <p:cNvPr id="19" name="Εικόνα 16" descr="Εικόνα που περιέχει κείμενο, βιβλίο&#10;&#10;Η περιγραφή δημιουργήθηκε με πολύ υψηλή αξιοπιστία"/>
          <p:cNvPicPr>
            <a:picLocks noChangeAspect="1"/>
          </p:cNvPicPr>
          <p:nvPr userDrawn="1"/>
        </p:nvPicPr>
        <p:blipFill>
          <a:blip r:embed="rId6"/>
          <a:srcRect/>
          <a:stretch>
            <a:fillRect/>
          </a:stretch>
        </p:blipFill>
        <p:spPr bwMode="auto">
          <a:xfrm>
            <a:off x="3470275" y="5992813"/>
            <a:ext cx="622300" cy="708025"/>
          </a:xfrm>
          <a:prstGeom prst="rect">
            <a:avLst/>
          </a:prstGeom>
          <a:noFill/>
          <a:ln w="9525">
            <a:noFill/>
            <a:miter lim="800000"/>
            <a:headEnd/>
            <a:tailEnd/>
          </a:ln>
        </p:spPr>
      </p:pic>
      <p:pic>
        <p:nvPicPr>
          <p:cNvPr id="20" name="Εικόνα 19"/>
          <p:cNvPicPr>
            <a:picLocks noChangeAspect="1"/>
          </p:cNvPicPr>
          <p:nvPr userDrawn="1"/>
        </p:nvPicPr>
        <p:blipFill>
          <a:blip r:embed="rId7"/>
          <a:srcRect/>
          <a:stretch>
            <a:fillRect/>
          </a:stretch>
        </p:blipFill>
        <p:spPr bwMode="auto">
          <a:xfrm>
            <a:off x="4133850" y="5899150"/>
            <a:ext cx="708025" cy="839788"/>
          </a:xfrm>
          <a:prstGeom prst="rect">
            <a:avLst/>
          </a:prstGeom>
          <a:noFill/>
          <a:ln w="9525">
            <a:noFill/>
            <a:miter lim="800000"/>
            <a:headEnd/>
            <a:tailEnd/>
          </a:ln>
        </p:spPr>
      </p:pic>
      <p:pic>
        <p:nvPicPr>
          <p:cNvPr id="21" name="Εικόνα 22"/>
          <p:cNvPicPr>
            <a:picLocks noChangeAspect="1"/>
          </p:cNvPicPr>
          <p:nvPr userDrawn="1"/>
        </p:nvPicPr>
        <p:blipFill>
          <a:blip r:embed="rId8"/>
          <a:srcRect/>
          <a:stretch>
            <a:fillRect/>
          </a:stretch>
        </p:blipFill>
        <p:spPr bwMode="auto">
          <a:xfrm>
            <a:off x="4900613" y="6096000"/>
            <a:ext cx="1260475" cy="501650"/>
          </a:xfrm>
          <a:prstGeom prst="rect">
            <a:avLst/>
          </a:prstGeom>
          <a:noFill/>
          <a:ln w="9525">
            <a:noFill/>
            <a:miter lim="800000"/>
            <a:headEnd/>
            <a:tailEnd/>
          </a:ln>
        </p:spPr>
      </p:pic>
      <p:pic>
        <p:nvPicPr>
          <p:cNvPr id="22" name="Εικόνα 32"/>
          <p:cNvPicPr>
            <a:picLocks noChangeAspect="1"/>
          </p:cNvPicPr>
          <p:nvPr userDrawn="1"/>
        </p:nvPicPr>
        <p:blipFill>
          <a:blip r:embed="rId9"/>
          <a:srcRect/>
          <a:stretch>
            <a:fillRect/>
          </a:stretch>
        </p:blipFill>
        <p:spPr bwMode="auto">
          <a:xfrm>
            <a:off x="6249988" y="6008688"/>
            <a:ext cx="768350" cy="768350"/>
          </a:xfrm>
          <a:prstGeom prst="rect">
            <a:avLst/>
          </a:prstGeom>
          <a:noFill/>
          <a:ln w="9525">
            <a:noFill/>
            <a:miter lim="800000"/>
            <a:headEnd/>
            <a:tailEnd/>
          </a:ln>
        </p:spPr>
      </p:pic>
      <p:pic>
        <p:nvPicPr>
          <p:cNvPr id="23" name="Εικόνα 34"/>
          <p:cNvPicPr>
            <a:picLocks noChangeAspect="1"/>
          </p:cNvPicPr>
          <p:nvPr userDrawn="1"/>
        </p:nvPicPr>
        <p:blipFill>
          <a:blip r:embed="rId10"/>
          <a:srcRect/>
          <a:stretch>
            <a:fillRect/>
          </a:stretch>
        </p:blipFill>
        <p:spPr bwMode="auto">
          <a:xfrm>
            <a:off x="7172325" y="6103938"/>
            <a:ext cx="766763" cy="503237"/>
          </a:xfrm>
          <a:prstGeom prst="rect">
            <a:avLst/>
          </a:prstGeom>
          <a:noFill/>
          <a:ln w="9525">
            <a:noFill/>
            <a:miter lim="800000"/>
            <a:headEnd/>
            <a:tailEnd/>
          </a:ln>
        </p:spPr>
      </p:pic>
      <p:pic>
        <p:nvPicPr>
          <p:cNvPr id="24" name="Εικόνα 36" descr="Εικόνα που περιέχει υπαίθριος&#10;&#10;Η περιγραφή δημιουργήθηκε με υψηλή αξιοπιστία"/>
          <p:cNvPicPr>
            <a:picLocks noChangeAspect="1"/>
          </p:cNvPicPr>
          <p:nvPr userDrawn="1"/>
        </p:nvPicPr>
        <p:blipFill>
          <a:blip r:embed="rId11"/>
          <a:srcRect/>
          <a:stretch>
            <a:fillRect/>
          </a:stretch>
        </p:blipFill>
        <p:spPr bwMode="auto">
          <a:xfrm>
            <a:off x="8031163" y="5970588"/>
            <a:ext cx="762000" cy="760412"/>
          </a:xfrm>
          <a:prstGeom prst="rect">
            <a:avLst/>
          </a:prstGeom>
          <a:noFill/>
          <a:ln w="9525">
            <a:noFill/>
            <a:miter lim="800000"/>
            <a:headEnd/>
            <a:tailEnd/>
          </a:ln>
        </p:spPr>
      </p:pic>
      <p:pic>
        <p:nvPicPr>
          <p:cNvPr id="25" name="Εικόνα 38"/>
          <p:cNvPicPr>
            <a:picLocks noChangeAspect="1"/>
          </p:cNvPicPr>
          <p:nvPr userDrawn="1"/>
        </p:nvPicPr>
        <p:blipFill>
          <a:blip r:embed="rId12"/>
          <a:srcRect/>
          <a:stretch>
            <a:fillRect/>
          </a:stretch>
        </p:blipFill>
        <p:spPr bwMode="auto">
          <a:xfrm>
            <a:off x="8832850" y="6007100"/>
            <a:ext cx="1254125" cy="641350"/>
          </a:xfrm>
          <a:prstGeom prst="rect">
            <a:avLst/>
          </a:prstGeom>
          <a:noFill/>
          <a:ln w="9525">
            <a:noFill/>
            <a:miter lim="800000"/>
            <a:headEnd/>
            <a:tailEnd/>
          </a:ln>
        </p:spPr>
      </p:pic>
      <p:pic>
        <p:nvPicPr>
          <p:cNvPr id="26" name="Εικόνα 40"/>
          <p:cNvPicPr>
            <a:picLocks noChangeAspect="1"/>
          </p:cNvPicPr>
          <p:nvPr userDrawn="1"/>
        </p:nvPicPr>
        <p:blipFill>
          <a:blip r:embed="rId13"/>
          <a:srcRect/>
          <a:stretch>
            <a:fillRect/>
          </a:stretch>
        </p:blipFill>
        <p:spPr bwMode="auto">
          <a:xfrm>
            <a:off x="10004425" y="5902325"/>
            <a:ext cx="1966913" cy="641350"/>
          </a:xfrm>
          <a:prstGeom prst="rect">
            <a:avLst/>
          </a:prstGeom>
          <a:noFill/>
          <a:ln w="9525">
            <a:noFill/>
            <a:miter lim="800000"/>
            <a:headEnd/>
            <a:tailEnd/>
          </a:ln>
        </p:spPr>
      </p:pic>
      <p:sp>
        <p:nvSpPr>
          <p:cNvPr id="2" name="Title 1"/>
          <p:cNvSpPr>
            <a:spLocks noGrp="1"/>
          </p:cNvSpPr>
          <p:nvPr>
            <p:ph type="ctrTitle"/>
          </p:nvPr>
        </p:nvSpPr>
        <p:spPr>
          <a:xfrm>
            <a:off x="1501558" y="2688572"/>
            <a:ext cx="7766936" cy="1646302"/>
          </a:xfrm>
        </p:spPr>
        <p:txBody>
          <a:bodyPr anchor="b">
            <a:noAutofit/>
          </a:bodyPr>
          <a:lstStyle>
            <a:lvl1pPr algn="r">
              <a:defRPr sz="4000" b="1">
                <a:solidFill>
                  <a:srgbClr val="014B65"/>
                </a:solidFill>
              </a:defRPr>
            </a:lvl1pPr>
          </a:lstStyle>
          <a:p>
            <a:r>
              <a:rPr lang="en-US" dirty="0"/>
              <a:t>Click to edit Master title style</a:t>
            </a:r>
          </a:p>
        </p:txBody>
      </p:sp>
      <p:sp>
        <p:nvSpPr>
          <p:cNvPr id="3" name="Subtitle 2"/>
          <p:cNvSpPr>
            <a:spLocks noGrp="1"/>
          </p:cNvSpPr>
          <p:nvPr>
            <p:ph type="subTitle" idx="1"/>
          </p:nvPr>
        </p:nvSpPr>
        <p:spPr>
          <a:xfrm>
            <a:off x="1501558" y="4365519"/>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7" name="Date Placeholder 3"/>
          <p:cNvSpPr>
            <a:spLocks noGrp="1"/>
          </p:cNvSpPr>
          <p:nvPr>
            <p:ph type="dt" sz="half" idx="10"/>
          </p:nvPr>
        </p:nvSpPr>
        <p:spPr/>
        <p:txBody>
          <a:bodyPr/>
          <a:lstStyle>
            <a:lvl1pPr>
              <a:defRPr/>
            </a:lvl1pPr>
          </a:lstStyle>
          <a:p>
            <a:pPr>
              <a:defRPr/>
            </a:pPr>
            <a:fld id="{A9EAC3C2-0CF3-4AB9-8B4A-BC4B7779C8AA}" type="datetime1">
              <a:rPr lang="en-US"/>
              <a:pPr>
                <a:defRPr/>
              </a:pPr>
              <a:t>16-Feb-20</a:t>
            </a:fld>
            <a:endParaRPr lang="en-US" dirty="0"/>
          </a:p>
        </p:txBody>
      </p:sp>
      <p:sp>
        <p:nvSpPr>
          <p:cNvPr id="28" name="Footer Placeholder 4"/>
          <p:cNvSpPr>
            <a:spLocks noGrp="1"/>
          </p:cNvSpPr>
          <p:nvPr>
            <p:ph type="ftr" sz="quarter" idx="11"/>
          </p:nvPr>
        </p:nvSpPr>
        <p:spPr>
          <a:xfrm>
            <a:off x="2252663" y="2093913"/>
            <a:ext cx="6281737" cy="444500"/>
          </a:xfrm>
        </p:spPr>
        <p:txBody>
          <a:bodyPr/>
          <a:lstStyle>
            <a:lvl1pPr algn="ctr">
              <a:lnSpc>
                <a:spcPct val="100000"/>
              </a:lnSpc>
              <a:defRPr sz="1400" b="1" dirty="0">
                <a:solidFill>
                  <a:schemeClr val="tx1">
                    <a:tint val="75000"/>
                  </a:schemeClr>
                </a:solidFill>
                <a:latin typeface="+mn-lt"/>
                <a:ea typeface="+mn-ea"/>
                <a:cs typeface="+mn-cs"/>
              </a:defRPr>
            </a:lvl1pPr>
          </a:lstStyle>
          <a:p>
            <a:pPr>
              <a:defRPr/>
            </a:pPr>
            <a:r>
              <a:rPr lang="en-US"/>
              <a:t>   </a:t>
            </a:r>
            <a:r>
              <a:rPr lang="en-US" sz="1800"/>
              <a:t>CLIMATE CHANGE IN AGRICULTURE   </a:t>
            </a:r>
          </a:p>
          <a:p>
            <a:pPr>
              <a:defRPr/>
            </a:pPr>
            <a:r>
              <a:rPr lang="en-US"/>
              <a:t>Project Nr. 586273-EPP-1-2017-1-EL-EPPKA2-CBHE-JP </a:t>
            </a:r>
          </a:p>
        </p:txBody>
      </p:sp>
      <p:sp>
        <p:nvSpPr>
          <p:cNvPr id="29" name="Slide Number Placeholder 5"/>
          <p:cNvSpPr>
            <a:spLocks noGrp="1"/>
          </p:cNvSpPr>
          <p:nvPr>
            <p:ph type="sldNum" sz="quarter" idx="12"/>
          </p:nvPr>
        </p:nvSpPr>
        <p:spPr/>
        <p:txBody>
          <a:bodyPr/>
          <a:lstStyle>
            <a:lvl1pPr>
              <a:defRPr/>
            </a:lvl1pPr>
          </a:lstStyle>
          <a:p>
            <a:pPr>
              <a:defRPr/>
            </a:pPr>
            <a:fld id="{056BEF7D-AC9E-4B1A-AD9E-B4E7864FFD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4" y="4470400"/>
            <a:ext cx="8596669" cy="129157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70CC8DD3-12D1-4C4A-B1C3-0D238BEBC31D}" type="datetime1">
              <a:rPr lang="en-US"/>
              <a:pPr>
                <a:defRPr/>
              </a:pPr>
              <a:t>16-Feb-20</a:t>
            </a:fld>
            <a:endParaRPr lang="en-US" dirty="0"/>
          </a:p>
        </p:txBody>
      </p:sp>
      <p:sp>
        <p:nvSpPr>
          <p:cNvPr id="5" name="Footer Placeholder 4"/>
          <p:cNvSpPr>
            <a:spLocks noGrp="1"/>
          </p:cNvSpPr>
          <p:nvPr>
            <p:ph type="ftr" sz="quarter" idx="11"/>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6" name="Slide Number Placeholder 5"/>
          <p:cNvSpPr>
            <a:spLocks noGrp="1"/>
          </p:cNvSpPr>
          <p:nvPr>
            <p:ph type="sldNum" sz="quarter" idx="12"/>
          </p:nvPr>
        </p:nvSpPr>
        <p:spPr/>
        <p:txBody>
          <a:bodyPr/>
          <a:lstStyle>
            <a:lvl1pPr>
              <a:defRPr/>
            </a:lvl1pPr>
          </a:lstStyle>
          <a:p>
            <a:pPr>
              <a:defRPr/>
            </a:pPr>
            <a:fld id="{BA16DF6E-3B2F-4005-B79C-2AB6913496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4" y="4470400"/>
            <a:ext cx="8596669" cy="1277888"/>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304AA9C6-33A2-48F1-BE49-F40696DCDED4}" type="datetime1">
              <a:rPr lang="en-US"/>
              <a:pPr>
                <a:defRPr/>
              </a:pPr>
              <a:t>16-Feb-20</a:t>
            </a:fld>
            <a:endParaRPr lang="en-US" dirty="0"/>
          </a:p>
        </p:txBody>
      </p:sp>
      <p:sp>
        <p:nvSpPr>
          <p:cNvPr id="8" name="Footer Placeholder 4"/>
          <p:cNvSpPr>
            <a:spLocks noGrp="1"/>
          </p:cNvSpPr>
          <p:nvPr>
            <p:ph type="ftr" sz="quarter" idx="15"/>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9" name="Slide Number Placeholder 5"/>
          <p:cNvSpPr>
            <a:spLocks noGrp="1"/>
          </p:cNvSpPr>
          <p:nvPr>
            <p:ph type="sldNum" sz="quarter" idx="16"/>
          </p:nvPr>
        </p:nvSpPr>
        <p:spPr/>
        <p:txBody>
          <a:bodyPr/>
          <a:lstStyle>
            <a:lvl1pPr>
              <a:defRPr/>
            </a:lvl1pPr>
          </a:lstStyle>
          <a:p>
            <a:pPr>
              <a:defRPr/>
            </a:pPr>
            <a:fld id="{835C85ED-E90C-4A4A-AB27-7F018E8A68D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4" y="4527448"/>
            <a:ext cx="8596669" cy="1247051"/>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482BDF22-1D2E-48A3-A85E-6FD915F2C397}" type="datetime1">
              <a:rPr lang="en-US"/>
              <a:pPr>
                <a:defRPr/>
              </a:pPr>
              <a:t>16-Feb-20</a:t>
            </a:fld>
            <a:endParaRPr lang="en-US" dirty="0"/>
          </a:p>
        </p:txBody>
      </p:sp>
      <p:sp>
        <p:nvSpPr>
          <p:cNvPr id="5" name="Footer Placeholder 4"/>
          <p:cNvSpPr>
            <a:spLocks noGrp="1"/>
          </p:cNvSpPr>
          <p:nvPr>
            <p:ph type="ftr" sz="quarter" idx="11"/>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6" name="Slide Number Placeholder 5"/>
          <p:cNvSpPr>
            <a:spLocks noGrp="1"/>
          </p:cNvSpPr>
          <p:nvPr>
            <p:ph type="sldNum" sz="quarter" idx="12"/>
          </p:nvPr>
        </p:nvSpPr>
        <p:spPr/>
        <p:txBody>
          <a:bodyPr/>
          <a:lstStyle>
            <a:lvl1pPr>
              <a:defRPr/>
            </a:lvl1pPr>
          </a:lstStyle>
          <a:p>
            <a:pPr>
              <a:defRPr/>
            </a:pPr>
            <a:fld id="{CC10D853-F182-41D4-8EF9-B439A82CE6C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2" y="4527448"/>
            <a:ext cx="8596671" cy="1220840"/>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4"/>
          </p:nvPr>
        </p:nvSpPr>
        <p:spPr/>
        <p:txBody>
          <a:bodyPr/>
          <a:lstStyle>
            <a:lvl1pPr>
              <a:defRPr/>
            </a:lvl1pPr>
          </a:lstStyle>
          <a:p>
            <a:pPr>
              <a:defRPr/>
            </a:pPr>
            <a:fld id="{091483CF-36F5-4591-ABD3-C0C6360165AA}" type="datetime1">
              <a:rPr lang="en-US"/>
              <a:pPr>
                <a:defRPr/>
              </a:pPr>
              <a:t>16-Feb-20</a:t>
            </a:fld>
            <a:endParaRPr lang="en-US" dirty="0"/>
          </a:p>
        </p:txBody>
      </p:sp>
      <p:sp>
        <p:nvSpPr>
          <p:cNvPr id="8" name="Footer Placeholder 4"/>
          <p:cNvSpPr>
            <a:spLocks noGrp="1"/>
          </p:cNvSpPr>
          <p:nvPr>
            <p:ph type="ftr" sz="quarter" idx="15"/>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9" name="Slide Number Placeholder 5"/>
          <p:cNvSpPr>
            <a:spLocks noGrp="1"/>
          </p:cNvSpPr>
          <p:nvPr>
            <p:ph type="sldNum" sz="quarter" idx="16"/>
          </p:nvPr>
        </p:nvSpPr>
        <p:spPr/>
        <p:txBody>
          <a:bodyPr/>
          <a:lstStyle>
            <a:lvl1pPr>
              <a:defRPr/>
            </a:lvl1pPr>
          </a:lstStyle>
          <a:p>
            <a:pPr>
              <a:defRPr/>
            </a:pPr>
            <a:fld id="{FB949502-1D4F-46BE-8A1F-BB86FC716B2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2" y="4527448"/>
            <a:ext cx="8596671" cy="1196947"/>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fld id="{3F998337-174C-49A0-BB7A-88460C1BDC25}" type="datetime1">
              <a:rPr lang="en-US"/>
              <a:pPr>
                <a:defRPr/>
              </a:pPr>
              <a:t>16-Feb-20</a:t>
            </a:fld>
            <a:endParaRPr lang="en-US" dirty="0"/>
          </a:p>
        </p:txBody>
      </p:sp>
      <p:sp>
        <p:nvSpPr>
          <p:cNvPr id="6" name="Footer Placeholder 4"/>
          <p:cNvSpPr>
            <a:spLocks noGrp="1"/>
          </p:cNvSpPr>
          <p:nvPr>
            <p:ph type="ftr" sz="quarter" idx="15"/>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7" name="Slide Number Placeholder 5"/>
          <p:cNvSpPr>
            <a:spLocks noGrp="1"/>
          </p:cNvSpPr>
          <p:nvPr>
            <p:ph type="sldNum" sz="quarter" idx="16"/>
          </p:nvPr>
        </p:nvSpPr>
        <p:spPr/>
        <p:txBody>
          <a:bodyPr/>
          <a:lstStyle>
            <a:lvl1pPr>
              <a:defRPr/>
            </a:lvl1pPr>
          </a:lstStyle>
          <a:p>
            <a:pPr>
              <a:defRPr/>
            </a:pPr>
            <a:fld id="{A6B82293-05DE-4072-833C-68535A8A151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5EA7837-6504-4204-B0AD-DEF0C4E7F3B1}" type="datetime1">
              <a:rPr lang="en-US"/>
              <a:pPr>
                <a:defRPr/>
              </a:pPr>
              <a:t>16-Feb-20</a:t>
            </a:fld>
            <a:endParaRPr lang="en-US" dirty="0"/>
          </a:p>
        </p:txBody>
      </p:sp>
      <p:sp>
        <p:nvSpPr>
          <p:cNvPr id="5" name="Footer Placeholder 4"/>
          <p:cNvSpPr>
            <a:spLocks noGrp="1"/>
          </p:cNvSpPr>
          <p:nvPr>
            <p:ph type="ftr" sz="quarter" idx="11"/>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6" name="Slide Number Placeholder 5"/>
          <p:cNvSpPr>
            <a:spLocks noGrp="1"/>
          </p:cNvSpPr>
          <p:nvPr>
            <p:ph type="sldNum" sz="quarter" idx="12"/>
          </p:nvPr>
        </p:nvSpPr>
        <p:spPr/>
        <p:txBody>
          <a:bodyPr/>
          <a:lstStyle>
            <a:lvl1pPr>
              <a:defRPr/>
            </a:lvl1pPr>
          </a:lstStyle>
          <a:p>
            <a:pPr>
              <a:defRPr/>
            </a:pPr>
            <a:fld id="{5CF438F8-0528-41B1-BBDF-1BCF9C33D61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9F6DD53-1528-49D7-B542-82BFE2B9C2BA}" type="datetime1">
              <a:rPr lang="en-US"/>
              <a:pPr>
                <a:defRPr/>
              </a:pPr>
              <a:t>16-Feb-20</a:t>
            </a:fld>
            <a:endParaRPr lang="en-US" dirty="0"/>
          </a:p>
        </p:txBody>
      </p:sp>
      <p:sp>
        <p:nvSpPr>
          <p:cNvPr id="5" name="Footer Placeholder 4"/>
          <p:cNvSpPr>
            <a:spLocks noGrp="1"/>
          </p:cNvSpPr>
          <p:nvPr>
            <p:ph type="ftr" sz="quarter" idx="11"/>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6" name="Slide Number Placeholder 5"/>
          <p:cNvSpPr>
            <a:spLocks noGrp="1"/>
          </p:cNvSpPr>
          <p:nvPr>
            <p:ph type="sldNum" sz="quarter" idx="12"/>
          </p:nvPr>
        </p:nvSpPr>
        <p:spPr/>
        <p:txBody>
          <a:bodyPr/>
          <a:lstStyle>
            <a:lvl1pPr>
              <a:defRPr/>
            </a:lvl1pPr>
          </a:lstStyle>
          <a:p>
            <a:pPr>
              <a:defRPr/>
            </a:pPr>
            <a:fld id="{0433D1A2-4C02-4149-ADD3-3A5CE6D3198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7334" y="2160590"/>
            <a:ext cx="8596668" cy="3563806"/>
          </a:xfrm>
        </p:spPr>
        <p:txBody>
          <a:bodyPr/>
          <a:lstStyle>
            <a:lvl1pPr marL="342900" indent="-342900">
              <a:buClr>
                <a:schemeClr val="tx1">
                  <a:lumMod val="65000"/>
                  <a:lumOff val="35000"/>
                </a:schemeClr>
              </a:buClr>
              <a:buFont typeface="Wingdings" panose="05000000000000000000" pitchFamily="2" charset="2"/>
              <a:buChar char="q"/>
              <a:defRPr>
                <a:solidFill>
                  <a:schemeClr val="tx1">
                    <a:lumMod val="65000"/>
                    <a:lumOff val="35000"/>
                  </a:schemeClr>
                </a:solidFill>
              </a:defRPr>
            </a:lvl1pPr>
            <a:lvl2pPr marL="742950" indent="-285750">
              <a:buClr>
                <a:schemeClr val="tx1">
                  <a:lumMod val="65000"/>
                  <a:lumOff val="35000"/>
                </a:schemeClr>
              </a:buClr>
              <a:buFont typeface="Wingdings" panose="05000000000000000000" pitchFamily="2" charset="2"/>
              <a:buChar char="q"/>
              <a:defRPr>
                <a:solidFill>
                  <a:schemeClr val="tx1">
                    <a:lumMod val="65000"/>
                    <a:lumOff val="35000"/>
                  </a:schemeClr>
                </a:solidFill>
              </a:defRPr>
            </a:lvl2pPr>
            <a:lvl3pPr marL="1143000" indent="-228600">
              <a:buClr>
                <a:schemeClr val="tx1">
                  <a:lumMod val="65000"/>
                  <a:lumOff val="35000"/>
                </a:schemeClr>
              </a:buClr>
              <a:buFont typeface="Wingdings" panose="05000000000000000000" pitchFamily="2" charset="2"/>
              <a:buChar char="q"/>
              <a:defRPr>
                <a:solidFill>
                  <a:schemeClr val="tx1">
                    <a:lumMod val="65000"/>
                    <a:lumOff val="35000"/>
                  </a:schemeClr>
                </a:solidFill>
              </a:defRPr>
            </a:lvl3pPr>
            <a:lvl4pPr marL="1600200" indent="-228600">
              <a:buClr>
                <a:schemeClr val="tx1">
                  <a:lumMod val="65000"/>
                  <a:lumOff val="35000"/>
                </a:schemeClr>
              </a:buClr>
              <a:buFont typeface="Wingdings" panose="05000000000000000000" pitchFamily="2" charset="2"/>
              <a:buChar char="q"/>
              <a:defRPr>
                <a:solidFill>
                  <a:schemeClr val="tx1">
                    <a:lumMod val="65000"/>
                    <a:lumOff val="35000"/>
                  </a:schemeClr>
                </a:solidFill>
              </a:defRPr>
            </a:lvl4pPr>
            <a:lvl5pPr marL="2057400" indent="-228600">
              <a:buClr>
                <a:schemeClr val="tx1">
                  <a:lumMod val="65000"/>
                  <a:lumOff val="35000"/>
                </a:schemeClr>
              </a:buClr>
              <a:buFont typeface="Wingdings" panose="05000000000000000000" pitchFamily="2" charset="2"/>
              <a:buChar char="q"/>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A1E0281-8E9E-4FB7-86B1-4E4220DC52B4}" type="datetime1">
              <a:rPr lang="en-US"/>
              <a:pPr>
                <a:defRPr/>
              </a:pPr>
              <a:t>16-Feb-20</a:t>
            </a:fld>
            <a:endParaRPr lang="en-US" dirty="0"/>
          </a:p>
        </p:txBody>
      </p:sp>
      <p:sp>
        <p:nvSpPr>
          <p:cNvPr id="5" name="Footer Placeholder 4"/>
          <p:cNvSpPr>
            <a:spLocks noGrp="1"/>
          </p:cNvSpPr>
          <p:nvPr>
            <p:ph type="ftr" sz="quarter" idx="11"/>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6" name="Slide Number Placeholder 5"/>
          <p:cNvSpPr>
            <a:spLocks noGrp="1"/>
          </p:cNvSpPr>
          <p:nvPr>
            <p:ph type="sldNum" sz="quarter" idx="12"/>
          </p:nvPr>
        </p:nvSpPr>
        <p:spPr/>
        <p:txBody>
          <a:bodyPr/>
          <a:lstStyle>
            <a:lvl1pPr>
              <a:defRPr/>
            </a:lvl1pPr>
          </a:lstStyle>
          <a:p>
            <a:pPr>
              <a:defRPr/>
            </a:pPr>
            <a:fld id="{96F64AD3-0E18-4E33-9D5A-41BAF03716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EAEBF72-6CEA-4786-86AA-BADB5CB77779}" type="datetime1">
              <a:rPr lang="en-US"/>
              <a:pPr>
                <a:defRPr/>
              </a:pPr>
              <a:t>16-Feb-20</a:t>
            </a:fld>
            <a:endParaRPr lang="en-US" dirty="0"/>
          </a:p>
        </p:txBody>
      </p:sp>
      <p:sp>
        <p:nvSpPr>
          <p:cNvPr id="5" name="Footer Placeholder 4"/>
          <p:cNvSpPr>
            <a:spLocks noGrp="1"/>
          </p:cNvSpPr>
          <p:nvPr>
            <p:ph type="ftr" sz="quarter" idx="11"/>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6" name="Slide Number Placeholder 5"/>
          <p:cNvSpPr>
            <a:spLocks noGrp="1"/>
          </p:cNvSpPr>
          <p:nvPr>
            <p:ph type="sldNum" sz="quarter" idx="12"/>
          </p:nvPr>
        </p:nvSpPr>
        <p:spPr/>
        <p:txBody>
          <a:bodyPr/>
          <a:lstStyle>
            <a:lvl1pPr>
              <a:defRPr/>
            </a:lvl1pPr>
          </a:lstStyle>
          <a:p>
            <a:pPr>
              <a:defRPr/>
            </a:pPr>
            <a:fld id="{1C884065-4DA7-475E-81B8-9ADCADB439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650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90"/>
            <a:ext cx="3928770" cy="3650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35BDB049-0449-4C25-9558-A5075322D34D}" type="datetime1">
              <a:rPr lang="en-US"/>
              <a:pPr>
                <a:defRPr/>
              </a:pPr>
              <a:t>16-Feb-20</a:t>
            </a:fld>
            <a:endParaRPr lang="en-US" dirty="0"/>
          </a:p>
        </p:txBody>
      </p:sp>
      <p:sp>
        <p:nvSpPr>
          <p:cNvPr id="6" name="Footer Placeholder 5"/>
          <p:cNvSpPr>
            <a:spLocks noGrp="1"/>
          </p:cNvSpPr>
          <p:nvPr>
            <p:ph type="ftr" sz="quarter" idx="11"/>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7" name="Slide Number Placeholder 6"/>
          <p:cNvSpPr>
            <a:spLocks noGrp="1"/>
          </p:cNvSpPr>
          <p:nvPr>
            <p:ph type="sldNum" sz="quarter" idx="12"/>
          </p:nvPr>
        </p:nvSpPr>
        <p:spPr/>
        <p:txBody>
          <a:bodyPr/>
          <a:lstStyle>
            <a:lvl1pPr>
              <a:defRPr/>
            </a:lvl1pPr>
          </a:lstStyle>
          <a:p>
            <a:pPr>
              <a:defRPr/>
            </a:pPr>
            <a:fld id="{2C33820B-0D79-486D-9557-11B20A2AB13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6"/>
            <a:ext cx="4185623" cy="303725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1C027959-9439-472E-A003-7EC8F05DC63F}" type="datetime1">
              <a:rPr lang="en-US"/>
              <a:pPr>
                <a:defRPr/>
              </a:pPr>
              <a:t>16-Feb-20</a:t>
            </a:fld>
            <a:endParaRPr lang="en-US" dirty="0"/>
          </a:p>
        </p:txBody>
      </p:sp>
      <p:sp>
        <p:nvSpPr>
          <p:cNvPr id="8" name="Footer Placeholder 7"/>
          <p:cNvSpPr>
            <a:spLocks noGrp="1"/>
          </p:cNvSpPr>
          <p:nvPr>
            <p:ph type="ftr" sz="quarter" idx="11"/>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9" name="Slide Number Placeholder 8"/>
          <p:cNvSpPr>
            <a:spLocks noGrp="1"/>
          </p:cNvSpPr>
          <p:nvPr>
            <p:ph type="sldNum" sz="quarter" idx="12"/>
          </p:nvPr>
        </p:nvSpPr>
        <p:spPr/>
        <p:txBody>
          <a:bodyPr/>
          <a:lstStyle>
            <a:lvl1pPr>
              <a:defRPr/>
            </a:lvl1pPr>
          </a:lstStyle>
          <a:p>
            <a:pPr>
              <a:defRPr/>
            </a:pPr>
            <a:fld id="{4DF5BFE9-290A-4920-A2C0-E69D2DD3A3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2C3FDC4E-7858-46C2-A712-E66379A542A2}" type="datetime1">
              <a:rPr lang="en-US"/>
              <a:pPr>
                <a:defRPr/>
              </a:pPr>
              <a:t>16-Feb-20</a:t>
            </a:fld>
            <a:endParaRPr lang="en-US" dirty="0"/>
          </a:p>
        </p:txBody>
      </p:sp>
      <p:sp>
        <p:nvSpPr>
          <p:cNvPr id="4" name="Footer Placeholder 3"/>
          <p:cNvSpPr>
            <a:spLocks noGrp="1"/>
          </p:cNvSpPr>
          <p:nvPr>
            <p:ph type="ftr" sz="quarter" idx="11"/>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5" name="Slide Number Placeholder 4"/>
          <p:cNvSpPr>
            <a:spLocks noGrp="1"/>
          </p:cNvSpPr>
          <p:nvPr>
            <p:ph type="sldNum" sz="quarter" idx="12"/>
          </p:nvPr>
        </p:nvSpPr>
        <p:spPr/>
        <p:txBody>
          <a:bodyPr/>
          <a:lstStyle>
            <a:lvl1pPr>
              <a:defRPr/>
            </a:lvl1pPr>
          </a:lstStyle>
          <a:p>
            <a:pPr>
              <a:defRPr/>
            </a:pPr>
            <a:fld id="{919ACFB8-8B0A-4013-BE09-DC05046C7A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361EBC4-E486-46EB-9B8C-77DEBFF6BC8A}" type="datetime1">
              <a:rPr lang="en-US"/>
              <a:pPr>
                <a:defRPr/>
              </a:pPr>
              <a:t>16-Feb-20</a:t>
            </a:fld>
            <a:endParaRPr lang="en-US" dirty="0"/>
          </a:p>
        </p:txBody>
      </p:sp>
      <p:sp>
        <p:nvSpPr>
          <p:cNvPr id="3" name="Footer Placeholder 2"/>
          <p:cNvSpPr>
            <a:spLocks noGrp="1"/>
          </p:cNvSpPr>
          <p:nvPr>
            <p:ph type="ftr" sz="quarter" idx="11"/>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4" name="Slide Number Placeholder 3"/>
          <p:cNvSpPr>
            <a:spLocks noGrp="1"/>
          </p:cNvSpPr>
          <p:nvPr>
            <p:ph type="sldNum" sz="quarter" idx="12"/>
          </p:nvPr>
        </p:nvSpPr>
        <p:spPr/>
        <p:txBody>
          <a:bodyPr/>
          <a:lstStyle>
            <a:lvl1pPr>
              <a:defRPr/>
            </a:lvl1pPr>
          </a:lstStyle>
          <a:p>
            <a:pPr>
              <a:defRPr/>
            </a:pPr>
            <a:fld id="{17C55797-A839-43CE-86C4-2C69CF1D0F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EFC20DEC-5523-45D1-8E87-540A84523FC6}" type="datetime1">
              <a:rPr lang="en-US"/>
              <a:pPr>
                <a:defRPr/>
              </a:pPr>
              <a:t>16-Feb-20</a:t>
            </a:fld>
            <a:endParaRPr lang="en-US" dirty="0"/>
          </a:p>
        </p:txBody>
      </p:sp>
      <p:sp>
        <p:nvSpPr>
          <p:cNvPr id="6" name="Footer Placeholder 5"/>
          <p:cNvSpPr>
            <a:spLocks noGrp="1"/>
          </p:cNvSpPr>
          <p:nvPr>
            <p:ph type="ftr" sz="quarter" idx="11"/>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7" name="Slide Number Placeholder 6"/>
          <p:cNvSpPr>
            <a:spLocks noGrp="1"/>
          </p:cNvSpPr>
          <p:nvPr>
            <p:ph type="sldNum" sz="quarter" idx="12"/>
          </p:nvPr>
        </p:nvSpPr>
        <p:spPr/>
        <p:txBody>
          <a:bodyPr/>
          <a:lstStyle>
            <a:lvl1pPr>
              <a:defRPr/>
            </a:lvl1pPr>
          </a:lstStyle>
          <a:p>
            <a:pPr>
              <a:defRPr/>
            </a:pPr>
            <a:fld id="{1D39219D-CC5D-45A8-8432-1BD396B0FE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0009A68-B2EC-4E49-8AD3-BF60835D4C33}" type="datetime1">
              <a:rPr lang="en-US"/>
              <a:pPr>
                <a:defRPr/>
              </a:pPr>
              <a:t>16-Feb-20</a:t>
            </a:fld>
            <a:endParaRPr lang="en-US" dirty="0"/>
          </a:p>
        </p:txBody>
      </p:sp>
      <p:sp>
        <p:nvSpPr>
          <p:cNvPr id="6" name="Footer Placeholder 5"/>
          <p:cNvSpPr>
            <a:spLocks noGrp="1"/>
          </p:cNvSpPr>
          <p:nvPr>
            <p:ph type="ftr" sz="quarter" idx="11"/>
          </p:nvPr>
        </p:nvSpPr>
        <p:spPr/>
        <p:txBody>
          <a:bodyPr/>
          <a:lstStyle>
            <a:lvl1pPr>
              <a:lnSpc>
                <a:spcPct val="100000"/>
              </a:lnSpc>
              <a:defRPr b="0">
                <a:solidFill>
                  <a:schemeClr val="tx1">
                    <a:tint val="75000"/>
                  </a:schemeClr>
                </a:solidFill>
                <a:latin typeface="+mn-lt"/>
                <a:ea typeface="+mn-ea"/>
                <a:cs typeface="+mn-cs"/>
              </a:defRPr>
            </a:lvl1pPr>
          </a:lstStyle>
          <a:p>
            <a:pPr>
              <a:defRPr/>
            </a:pPr>
            <a:r>
              <a:rPr lang="en-US"/>
              <a:t>   CLIMATE CHANGE IN AGRICULTURE   Project Nr. 586273-EPP-1-2017-1-EL-EPPKA2-CBHE-JP </a:t>
            </a:r>
          </a:p>
        </p:txBody>
      </p:sp>
      <p:sp>
        <p:nvSpPr>
          <p:cNvPr id="7" name="Slide Number Placeholder 6"/>
          <p:cNvSpPr>
            <a:spLocks noGrp="1"/>
          </p:cNvSpPr>
          <p:nvPr>
            <p:ph type="sldNum" sz="quarter" idx="12"/>
          </p:nvPr>
        </p:nvSpPr>
        <p:spPr/>
        <p:txBody>
          <a:bodyPr/>
          <a:lstStyle>
            <a:lvl1pPr>
              <a:defRPr/>
            </a:lvl1pPr>
          </a:lstStyle>
          <a:p>
            <a:pPr>
              <a:defRPr/>
            </a:pPr>
            <a:fld id="{27DFDA5B-FEF6-401C-836F-23D8F68351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01663" y="2160588"/>
            <a:ext cx="8672512" cy="361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EEFDD3A9-9C3D-45F0-8B67-4994BE179EB4}" type="datetime1">
              <a:rPr lang="en-US"/>
              <a:pPr>
                <a:defRPr/>
              </a:pPr>
              <a:t>16-Feb-20</a:t>
            </a:fld>
            <a:endParaRPr lang="en-US" dirty="0"/>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r" fontAlgn="auto">
              <a:lnSpc>
                <a:spcPct val="115000"/>
              </a:lnSpc>
              <a:spcBef>
                <a:spcPts val="0"/>
              </a:spcBef>
              <a:spcAft>
                <a:spcPts val="0"/>
              </a:spcAft>
              <a:defRPr sz="900" b="1" dirty="0">
                <a:solidFill>
                  <a:srgbClr val="0067B4"/>
                </a:solidFill>
                <a:latin typeface="Corbel" panose="020B0503020204020204" pitchFamily="34" charset="0"/>
                <a:ea typeface="Calibri" panose="020F0502020204030204" pitchFamily="34" charset="0"/>
                <a:cs typeface="Times New Roman" panose="02020603050405020304" pitchFamily="18" charset="0"/>
              </a:defRPr>
            </a:lvl1pPr>
          </a:lstStyle>
          <a:p>
            <a:pPr>
              <a:defRPr/>
            </a:pPr>
            <a:endParaRPr lang="en-US">
              <a:latin typeface="+mn-lt"/>
            </a:endParaRPr>
          </a:p>
          <a:p>
            <a:pPr>
              <a:defRPr/>
            </a:pPr>
            <a:r>
              <a:rPr lang="en-US">
                <a:solidFill>
                  <a:srgbClr val="00518E"/>
                </a:solidFill>
              </a:rPr>
              <a:t>		</a:t>
            </a:r>
            <a:r>
              <a:rPr lang="en-US">
                <a:latin typeface="+mn-lt"/>
              </a:rPr>
              <a:t>CLIMATE CHANGE IN AGRICULTURE   Project Nr. 586273-EPP-1-2017-1-EL-EPPKA2-CBHE-JP</a:t>
            </a:r>
            <a:endParaRPr lang="el-GR">
              <a:latin typeface="+mn-lt"/>
            </a:endParaRPr>
          </a:p>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dirty="0">
                <a:solidFill>
                  <a:schemeClr val="accent1"/>
                </a:solidFill>
                <a:latin typeface="+mn-lt"/>
              </a:defRPr>
            </a:lvl1pPr>
          </a:lstStyle>
          <a:p>
            <a:pPr>
              <a:defRPr/>
            </a:pPr>
            <a:fld id="{8ACC515E-D1D1-4905-AC3B-88D3CB5ECE86}" type="slidenum">
              <a:rPr lang="en-US"/>
              <a:pPr>
                <a:defRPr/>
              </a:pPr>
              <a:t>‹#›</a:t>
            </a:fld>
            <a:endParaRPr lang="en-US"/>
          </a:p>
        </p:txBody>
      </p:sp>
      <p:pic>
        <p:nvPicPr>
          <p:cNvPr id="1032" name="Εικόνα 29"/>
          <p:cNvPicPr>
            <a:picLocks noChangeAspect="1"/>
          </p:cNvPicPr>
          <p:nvPr userDrawn="1"/>
        </p:nvPicPr>
        <p:blipFill>
          <a:blip r:embed="rId18"/>
          <a:srcRect/>
          <a:stretch>
            <a:fillRect/>
          </a:stretch>
        </p:blipFill>
        <p:spPr bwMode="auto">
          <a:xfrm>
            <a:off x="1450975" y="5778500"/>
            <a:ext cx="719138" cy="671513"/>
          </a:xfrm>
          <a:prstGeom prst="rect">
            <a:avLst/>
          </a:prstGeom>
          <a:noFill/>
          <a:ln w="9525">
            <a:noFill/>
            <a:miter lim="800000"/>
            <a:headEnd/>
            <a:tailEnd/>
          </a:ln>
        </p:spPr>
      </p:pic>
      <p:pic>
        <p:nvPicPr>
          <p:cNvPr id="1033" name="Εικόνα 8" descr="Εικόνα που περιέχει ουρανός&#10;&#10;Η περιγραφή δημιουργήθηκε με υψηλή αξιοπιστία"/>
          <p:cNvPicPr>
            <a:picLocks noChangeAspect="1"/>
          </p:cNvPicPr>
          <p:nvPr userDrawn="1"/>
        </p:nvPicPr>
        <p:blipFill>
          <a:blip r:embed="rId19"/>
          <a:srcRect/>
          <a:stretch>
            <a:fillRect/>
          </a:stretch>
        </p:blipFill>
        <p:spPr bwMode="auto">
          <a:xfrm>
            <a:off x="9880600" y="6042025"/>
            <a:ext cx="1955800" cy="427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sldNum="0" hdr="0" dt="0"/>
  <p:txStyles>
    <p:titleStyle>
      <a:lvl1pPr algn="l" defTabSz="457200" rtl="0" fontAlgn="base">
        <a:spcBef>
          <a:spcPct val="0"/>
        </a:spcBef>
        <a:spcAft>
          <a:spcPct val="0"/>
        </a:spcAft>
        <a:defRPr sz="3600" kern="1200">
          <a:solidFill>
            <a:srgbClr val="757575"/>
          </a:solidFill>
          <a:latin typeface="Corbel" panose="020B0503020204020204" pitchFamily="34" charset="0"/>
          <a:ea typeface="+mj-ea"/>
          <a:cs typeface="+mj-cs"/>
        </a:defRPr>
      </a:lvl1pPr>
      <a:lvl2pPr algn="l" defTabSz="457200" rtl="0" fontAlgn="base">
        <a:spcBef>
          <a:spcPct val="0"/>
        </a:spcBef>
        <a:spcAft>
          <a:spcPct val="0"/>
        </a:spcAft>
        <a:defRPr sz="3600">
          <a:solidFill>
            <a:srgbClr val="757575"/>
          </a:solidFill>
          <a:latin typeface="Corbel" pitchFamily="34" charset="0"/>
        </a:defRPr>
      </a:lvl2pPr>
      <a:lvl3pPr algn="l" defTabSz="457200" rtl="0" fontAlgn="base">
        <a:spcBef>
          <a:spcPct val="0"/>
        </a:spcBef>
        <a:spcAft>
          <a:spcPct val="0"/>
        </a:spcAft>
        <a:defRPr sz="3600">
          <a:solidFill>
            <a:srgbClr val="757575"/>
          </a:solidFill>
          <a:latin typeface="Corbel" pitchFamily="34" charset="0"/>
        </a:defRPr>
      </a:lvl3pPr>
      <a:lvl4pPr algn="l" defTabSz="457200" rtl="0" fontAlgn="base">
        <a:spcBef>
          <a:spcPct val="0"/>
        </a:spcBef>
        <a:spcAft>
          <a:spcPct val="0"/>
        </a:spcAft>
        <a:defRPr sz="3600">
          <a:solidFill>
            <a:srgbClr val="757575"/>
          </a:solidFill>
          <a:latin typeface="Corbel" pitchFamily="34" charset="0"/>
        </a:defRPr>
      </a:lvl4pPr>
      <a:lvl5pPr algn="l" defTabSz="457200" rtl="0" fontAlgn="base">
        <a:spcBef>
          <a:spcPct val="0"/>
        </a:spcBef>
        <a:spcAft>
          <a:spcPct val="0"/>
        </a:spcAft>
        <a:defRPr sz="3600">
          <a:solidFill>
            <a:srgbClr val="757575"/>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595959"/>
        </a:buClr>
        <a:buSzPct val="80000"/>
        <a:buFont typeface="Wingdings" pitchFamily="2" charset="2"/>
        <a:buChar char="q"/>
        <a:defRPr kern="1200">
          <a:solidFill>
            <a:srgbClr val="404040"/>
          </a:solidFill>
          <a:latin typeface="+mn-lt"/>
          <a:ea typeface="+mn-ea"/>
          <a:cs typeface="+mn-cs"/>
        </a:defRPr>
      </a:lvl1pPr>
      <a:lvl2pPr marL="742950" indent="-285750" algn="l" defTabSz="457200" rtl="0" fontAlgn="base">
        <a:spcBef>
          <a:spcPts val="1000"/>
        </a:spcBef>
        <a:spcAft>
          <a:spcPct val="0"/>
        </a:spcAft>
        <a:buClr>
          <a:srgbClr val="595959"/>
        </a:buClr>
        <a:buSzPct val="80000"/>
        <a:buFont typeface="Wingdings" pitchFamily="2" charset="2"/>
        <a:buChar char="q"/>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rgbClr val="595959"/>
        </a:buClr>
        <a:buSzPct val="80000"/>
        <a:buFont typeface="Wingdings" pitchFamily="2" charset="2"/>
        <a:buChar char="q"/>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rgbClr val="595959"/>
        </a:buClr>
        <a:buSzPct val="80000"/>
        <a:buFont typeface="Wingdings" pitchFamily="2" charset="2"/>
        <a:buChar char="q"/>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rgbClr val="595959"/>
        </a:buClr>
        <a:buSzPct val="80000"/>
        <a:buFont typeface="Wingdings" pitchFamily="2" charset="2"/>
        <a:buChar char="q"/>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fif"/><Relationship Id="rId7" Type="http://schemas.openxmlformats.org/officeDocument/2006/relationships/image" Target="../media/image22.jpeg"/><Relationship Id="rId12" Type="http://schemas.openxmlformats.org/officeDocument/2006/relationships/image" Target="../media/image27.jf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fif"/><Relationship Id="rId11" Type="http://schemas.openxmlformats.org/officeDocument/2006/relationships/image" Target="../media/image26.jfif"/><Relationship Id="rId5" Type="http://schemas.openxmlformats.org/officeDocument/2006/relationships/image" Target="../media/image20.jfif"/><Relationship Id="rId10" Type="http://schemas.openxmlformats.org/officeDocument/2006/relationships/image" Target="../media/image25.jfif"/><Relationship Id="rId4" Type="http://schemas.openxmlformats.org/officeDocument/2006/relationships/image" Target="../media/image19.jfif"/><Relationship Id="rId9" Type="http://schemas.openxmlformats.org/officeDocument/2006/relationships/image" Target="../media/image24.jf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Τίτλος 20"/>
          <p:cNvSpPr>
            <a:spLocks noGrp="1"/>
          </p:cNvSpPr>
          <p:nvPr>
            <p:ph type="ctrTitle"/>
          </p:nvPr>
        </p:nvSpPr>
        <p:spPr>
          <a:xfrm>
            <a:off x="417811" y="2021974"/>
            <a:ext cx="10677378" cy="1261425"/>
          </a:xfrm>
        </p:spPr>
        <p:txBody>
          <a:bodyPr/>
          <a:lstStyle/>
          <a:p>
            <a:pPr algn="ctr"/>
            <a:r>
              <a:rPr lang="en-US" sz="3600" dirty="0">
                <a:solidFill>
                  <a:schemeClr val="tx1"/>
                </a:solidFill>
              </a:rPr>
              <a:t>Effects of different animal production systems on climate change</a:t>
            </a:r>
            <a:endParaRPr lang="el-GR" sz="3600" dirty="0">
              <a:solidFill>
                <a:schemeClr val="tx1"/>
              </a:solidFill>
            </a:endParaRPr>
          </a:p>
        </p:txBody>
      </p:sp>
      <p:cxnSp>
        <p:nvCxnSpPr>
          <p:cNvPr id="3" name="Ευθεία γραμμή σύνδεσης 2"/>
          <p:cNvCxnSpPr>
            <a:cxnSpLocks/>
          </p:cNvCxnSpPr>
          <p:nvPr/>
        </p:nvCxnSpPr>
        <p:spPr>
          <a:xfrm>
            <a:off x="1452563" y="2689225"/>
            <a:ext cx="776605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Υπότιτλος 3">
            <a:extLst>
              <a:ext uri="{FF2B5EF4-FFF2-40B4-BE49-F238E27FC236}">
                <a16:creationId xmlns:a16="http://schemas.microsoft.com/office/drawing/2014/main" id="{5106E08F-977A-4723-B96C-C6DC8862A089}"/>
              </a:ext>
            </a:extLst>
          </p:cNvPr>
          <p:cNvSpPr>
            <a:spLocks noGrp="1"/>
          </p:cNvSpPr>
          <p:nvPr>
            <p:ph type="subTitle" idx="1"/>
          </p:nvPr>
        </p:nvSpPr>
        <p:spPr>
          <a:xfrm>
            <a:off x="1815452" y="3700333"/>
            <a:ext cx="7766936" cy="2158600"/>
          </a:xfrm>
        </p:spPr>
        <p:txBody>
          <a:bodyPr/>
          <a:lstStyle/>
          <a:p>
            <a:pPr algn="ctr"/>
            <a:r>
              <a:rPr lang="en-US" sz="2000" b="1" dirty="0">
                <a:solidFill>
                  <a:schemeClr val="tx1"/>
                </a:solidFill>
              </a:rPr>
              <a:t>Dr. George P. Laliotis</a:t>
            </a:r>
          </a:p>
          <a:p>
            <a:pPr algn="ctr"/>
            <a:r>
              <a:rPr lang="en-US" dirty="0">
                <a:solidFill>
                  <a:schemeClr val="tx1"/>
                </a:solidFill>
              </a:rPr>
              <a:t>Assistant Professor</a:t>
            </a:r>
          </a:p>
          <a:p>
            <a:pPr algn="ctr"/>
            <a:r>
              <a:rPr lang="en-US" dirty="0">
                <a:solidFill>
                  <a:schemeClr val="tx1"/>
                </a:solidFill>
              </a:rPr>
              <a:t>Department of Animal Science – School of Animal Biosciences</a:t>
            </a:r>
          </a:p>
          <a:p>
            <a:pPr algn="ctr"/>
            <a:r>
              <a:rPr lang="en-US" dirty="0">
                <a:solidFill>
                  <a:schemeClr val="tx1"/>
                </a:solidFill>
              </a:rPr>
              <a:t>Agricultural University of Athens</a:t>
            </a:r>
          </a:p>
          <a:p>
            <a:pPr algn="ctr"/>
            <a:r>
              <a:rPr lang="en-US" dirty="0">
                <a:solidFill>
                  <a:schemeClr val="tx1"/>
                </a:solidFill>
              </a:rPr>
              <a:t>Latvia, 27 February 2020</a:t>
            </a:r>
            <a:endParaRPr lang="el-G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F9026645-CE2A-4F50-B059-1EA3C8C1F279}"/>
              </a:ext>
            </a:extLst>
          </p:cNvPr>
          <p:cNvSpPr>
            <a:spLocks noGrp="1"/>
          </p:cNvSpPr>
          <p:nvPr>
            <p:ph type="ftr" sz="quarter" idx="11"/>
          </p:nvPr>
        </p:nvSpPr>
        <p:spPr/>
        <p:txBody>
          <a:bodyPr/>
          <a:lstStyle/>
          <a:p>
            <a:pPr>
              <a:defRPr/>
            </a:pPr>
            <a:r>
              <a:rPr lang="en-US"/>
              <a:t>   CLIMATE CHANGE IN AGRICULTURE   Project Nr. 586273-EPP-1-2017-1-EL-EPPKA2-CBHE-JP </a:t>
            </a:r>
          </a:p>
        </p:txBody>
      </p:sp>
      <p:pic>
        <p:nvPicPr>
          <p:cNvPr id="7" name="Εικόνα 6">
            <a:extLst>
              <a:ext uri="{FF2B5EF4-FFF2-40B4-BE49-F238E27FC236}">
                <a16:creationId xmlns:a16="http://schemas.microsoft.com/office/drawing/2014/main" id="{149A550E-676F-48DB-9CA7-63221A706DA7}"/>
              </a:ext>
            </a:extLst>
          </p:cNvPr>
          <p:cNvPicPr>
            <a:picLocks noChangeAspect="1"/>
          </p:cNvPicPr>
          <p:nvPr/>
        </p:nvPicPr>
        <p:blipFill>
          <a:blip r:embed="rId3"/>
          <a:stretch>
            <a:fillRect/>
          </a:stretch>
        </p:blipFill>
        <p:spPr>
          <a:xfrm>
            <a:off x="1185333" y="1175815"/>
            <a:ext cx="9963301" cy="5258850"/>
          </a:xfrm>
          <a:prstGeom prst="rect">
            <a:avLst/>
          </a:prstGeom>
        </p:spPr>
      </p:pic>
      <p:sp>
        <p:nvSpPr>
          <p:cNvPr id="8" name="TextBox 7">
            <a:extLst>
              <a:ext uri="{FF2B5EF4-FFF2-40B4-BE49-F238E27FC236}">
                <a16:creationId xmlns:a16="http://schemas.microsoft.com/office/drawing/2014/main" id="{B57D9CF7-A411-4FE1-BA4C-32C723CD9FEB}"/>
              </a:ext>
            </a:extLst>
          </p:cNvPr>
          <p:cNvSpPr txBox="1"/>
          <p:nvPr/>
        </p:nvSpPr>
        <p:spPr>
          <a:xfrm>
            <a:off x="135468" y="186267"/>
            <a:ext cx="10295466" cy="830997"/>
          </a:xfrm>
          <a:prstGeom prst="rect">
            <a:avLst/>
          </a:prstGeom>
          <a:noFill/>
        </p:spPr>
        <p:txBody>
          <a:bodyPr wrap="square" rtlCol="0">
            <a:spAutoFit/>
          </a:bodyPr>
          <a:lstStyle/>
          <a:p>
            <a:pPr algn="ctr"/>
            <a:r>
              <a:rPr lang="en-US" sz="2400" b="1" dirty="0"/>
              <a:t>ENVIRONMENTAL IMPACT OF FARMING SYSTEM</a:t>
            </a:r>
          </a:p>
          <a:p>
            <a:pPr algn="ctr"/>
            <a:r>
              <a:rPr lang="en-US" sz="2400" b="1" dirty="0"/>
              <a:t> AS A HOLISTIC APPROACH </a:t>
            </a:r>
            <a:endParaRPr lang="el-GR" sz="2400" b="1" dirty="0"/>
          </a:p>
        </p:txBody>
      </p:sp>
    </p:spTree>
    <p:extLst>
      <p:ext uri="{BB962C8B-B14F-4D97-AF65-F5344CB8AC3E}">
        <p14:creationId xmlns:p14="http://schemas.microsoft.com/office/powerpoint/2010/main" val="337209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93B2FC-F112-4857-B747-69BA1EFAADC6}"/>
              </a:ext>
            </a:extLst>
          </p:cNvPr>
          <p:cNvSpPr>
            <a:spLocks noGrp="1"/>
          </p:cNvSpPr>
          <p:nvPr>
            <p:ph type="title"/>
          </p:nvPr>
        </p:nvSpPr>
        <p:spPr>
          <a:xfrm>
            <a:off x="1736642" y="128337"/>
            <a:ext cx="8596312" cy="465220"/>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3200" b="1" dirty="0">
                <a:solidFill>
                  <a:schemeClr val="tx1"/>
                </a:solidFill>
                <a:effectLst>
                  <a:outerShdw blurRad="38100" dist="38100" dir="2700000" algn="tl">
                    <a:srgbClr val="000000">
                      <a:alpha val="43137"/>
                    </a:srgbClr>
                  </a:outerShdw>
                </a:effectLst>
              </a:rPr>
              <a:t>Approaches on farming systems ….</a:t>
            </a:r>
            <a:endParaRPr lang="el-GR" sz="3200" b="1" dirty="0">
              <a:solidFill>
                <a:schemeClr val="tx1"/>
              </a:solidFill>
              <a:effectLst>
                <a:outerShdw blurRad="38100" dist="38100" dir="2700000" algn="tl">
                  <a:srgbClr val="000000">
                    <a:alpha val="43137"/>
                  </a:srgbClr>
                </a:outerShdw>
              </a:effectLst>
            </a:endParaRPr>
          </a:p>
        </p:txBody>
      </p:sp>
      <p:sp>
        <p:nvSpPr>
          <p:cNvPr id="4" name="Θέση υποσέλιδου 3">
            <a:extLst>
              <a:ext uri="{FF2B5EF4-FFF2-40B4-BE49-F238E27FC236}">
                <a16:creationId xmlns:a16="http://schemas.microsoft.com/office/drawing/2014/main" id="{4415B95B-5F44-40C0-84E8-B82E6AF54A6A}"/>
              </a:ext>
            </a:extLst>
          </p:cNvPr>
          <p:cNvSpPr>
            <a:spLocks noGrp="1"/>
          </p:cNvSpPr>
          <p:nvPr>
            <p:ph type="ftr" sz="quarter" idx="11"/>
          </p:nvPr>
        </p:nvSpPr>
        <p:spPr>
          <a:xfrm>
            <a:off x="2197768" y="5999748"/>
            <a:ext cx="3641558" cy="393032"/>
          </a:xfrm>
        </p:spPr>
        <p:txBody>
          <a:bodyPr/>
          <a:lstStyle/>
          <a:p>
            <a:pPr>
              <a:defRPr/>
            </a:pPr>
            <a:r>
              <a:rPr lang="en-US" dirty="0"/>
              <a:t>   CLIMATE CHANGE IN AGRICULTURE   Project Nr. 586273-EPP-1-2017-1-EL-EPPKA2-CBHE-JP </a:t>
            </a:r>
          </a:p>
        </p:txBody>
      </p:sp>
      <p:pic>
        <p:nvPicPr>
          <p:cNvPr id="5" name="Εικόνα 4">
            <a:extLst>
              <a:ext uri="{FF2B5EF4-FFF2-40B4-BE49-F238E27FC236}">
                <a16:creationId xmlns:a16="http://schemas.microsoft.com/office/drawing/2014/main" id="{B3BB0FA1-79FB-45FD-9758-F44366EC20F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1068438"/>
            <a:ext cx="5694947" cy="3747085"/>
          </a:xfrm>
          <a:prstGeom prst="rect">
            <a:avLst/>
          </a:prstGeom>
        </p:spPr>
      </p:pic>
      <p:sp>
        <p:nvSpPr>
          <p:cNvPr id="6" name="Ορθογώνιο 5">
            <a:extLst>
              <a:ext uri="{FF2B5EF4-FFF2-40B4-BE49-F238E27FC236}">
                <a16:creationId xmlns:a16="http://schemas.microsoft.com/office/drawing/2014/main" id="{5192A6C9-B249-4D33-B620-ECD77A645D88}"/>
              </a:ext>
            </a:extLst>
          </p:cNvPr>
          <p:cNvSpPr/>
          <p:nvPr/>
        </p:nvSpPr>
        <p:spPr>
          <a:xfrm>
            <a:off x="5561351" y="1145904"/>
            <a:ext cx="6630649" cy="5401479"/>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rPr>
              <a:t>Carbon footprint of sheep milk was estimated on 12 farms in Northern Spain.</a:t>
            </a:r>
          </a:p>
          <a:p>
            <a:pPr marL="342900" indent="-342900" algn="just">
              <a:buFont typeface="Arial" panose="020B0604020202020204" pitchFamily="34" charset="0"/>
              <a:buChar char="•"/>
            </a:pPr>
            <a:r>
              <a:rPr lang="en-US" sz="2400" dirty="0"/>
              <a:t>Three different farming systems</a:t>
            </a:r>
          </a:p>
          <a:p>
            <a:pPr algn="just"/>
            <a:r>
              <a:rPr lang="en-US" sz="2400" dirty="0"/>
              <a:t>		</a:t>
            </a:r>
            <a:r>
              <a:rPr lang="en-US" sz="2000" b="1" dirty="0">
                <a:solidFill>
                  <a:srgbClr val="FF0000"/>
                </a:solidFill>
                <a:effectLst>
                  <a:outerShdw blurRad="38100" dist="38100" dir="2700000" algn="tl">
                    <a:srgbClr val="000000">
                      <a:alpha val="43137"/>
                    </a:srgbClr>
                  </a:outerShdw>
                </a:effectLst>
              </a:rPr>
              <a:t>-</a:t>
            </a:r>
            <a:r>
              <a:rPr lang="en-US" sz="2000" b="1" dirty="0">
                <a:solidFill>
                  <a:srgbClr val="FF0000"/>
                </a:solidFill>
                <a:effectLst>
                  <a:outerShdw blurRad="38100" dist="38100" dir="2700000" algn="tl">
                    <a:srgbClr val="000000">
                      <a:alpha val="43137"/>
                    </a:srgbClr>
                  </a:outerShdw>
                </a:effectLst>
                <a:latin typeface="+mn-lt"/>
              </a:rPr>
              <a:t>FSI: Semi intensive system and foreign breed.    </a:t>
            </a:r>
            <a:br>
              <a:rPr lang="en-US" sz="2000" b="1" dirty="0">
                <a:solidFill>
                  <a:srgbClr val="FF0000"/>
                </a:solidFill>
                <a:effectLst>
                  <a:outerShdw blurRad="38100" dist="38100" dir="2700000" algn="tl">
                    <a:srgbClr val="000000">
                      <a:alpha val="43137"/>
                    </a:srgbClr>
                  </a:outerShdw>
                </a:effectLst>
                <a:latin typeface="+mn-lt"/>
              </a:rPr>
            </a:br>
            <a:r>
              <a:rPr lang="en-US" sz="2000" b="1" dirty="0">
                <a:solidFill>
                  <a:srgbClr val="FF0000"/>
                </a:solidFill>
                <a:effectLst>
                  <a:outerShdw blurRad="38100" dist="38100" dir="2700000" algn="tl">
                    <a:srgbClr val="000000">
                      <a:alpha val="43137"/>
                    </a:srgbClr>
                  </a:outerShdw>
                </a:effectLst>
                <a:latin typeface="+mn-lt"/>
              </a:rPr>
              <a:t>            </a:t>
            </a:r>
            <a:r>
              <a:rPr lang="en-US" sz="2000" dirty="0"/>
              <a:t>Kept indoors-no pasture management.</a:t>
            </a:r>
          </a:p>
          <a:p>
            <a:pPr algn="just"/>
            <a:r>
              <a:rPr lang="en-US" sz="2000" b="1" dirty="0">
                <a:solidFill>
                  <a:srgbClr val="FF0000"/>
                </a:solidFill>
                <a:effectLst>
                  <a:outerShdw blurRad="38100" dist="38100" dir="2700000" algn="tl">
                    <a:srgbClr val="000000">
                      <a:alpha val="43137"/>
                    </a:srgbClr>
                  </a:outerShdw>
                </a:effectLst>
                <a:latin typeface="+mn-lt"/>
              </a:rPr>
              <a:t>		-LSI: Semi intensive system and local breed</a:t>
            </a:r>
            <a:r>
              <a:rPr lang="en-US" sz="2000" b="1" dirty="0">
                <a:solidFill>
                  <a:srgbClr val="FF0000"/>
                </a:solidFill>
                <a:effectLst>
                  <a:outerShdw blurRad="38100" dist="38100" dir="2700000" algn="tl">
                    <a:srgbClr val="000000">
                      <a:alpha val="43137"/>
                    </a:srgbClr>
                  </a:outerShdw>
                </a:effectLst>
              </a:rPr>
              <a:t>. </a:t>
            </a:r>
            <a:br>
              <a:rPr lang="en-US" sz="2000" b="1" dirty="0">
                <a:solidFill>
                  <a:srgbClr val="FF0000"/>
                </a:solidFill>
                <a:effectLst>
                  <a:outerShdw blurRad="38100" dist="38100" dir="2700000" algn="tl">
                    <a:srgbClr val="000000">
                      <a:alpha val="43137"/>
                    </a:srgbClr>
                  </a:outerShdw>
                </a:effectLst>
              </a:rPr>
            </a:br>
            <a:r>
              <a:rPr lang="en-US" sz="2000" b="1" dirty="0">
                <a:solidFill>
                  <a:srgbClr val="FF0000"/>
                </a:solidFill>
                <a:effectLst>
                  <a:outerShdw blurRad="38100" dist="38100" dir="2700000" algn="tl">
                    <a:srgbClr val="000000">
                      <a:alpha val="43137"/>
                    </a:srgbClr>
                  </a:outerShdw>
                </a:effectLst>
              </a:rPr>
              <a:t>              </a:t>
            </a:r>
            <a:r>
              <a:rPr lang="en-GB" dirty="0"/>
              <a:t>Low time grazing per year.</a:t>
            </a:r>
            <a:r>
              <a:rPr lang="en-US" sz="2000" b="1" dirty="0">
                <a:solidFill>
                  <a:srgbClr val="FF0000"/>
                </a:solidFill>
                <a:effectLst>
                  <a:outerShdw blurRad="38100" dist="38100" dir="2700000" algn="tl">
                    <a:srgbClr val="000000">
                      <a:alpha val="43137"/>
                    </a:srgbClr>
                  </a:outerShdw>
                </a:effectLst>
              </a:rPr>
              <a:t> </a:t>
            </a:r>
          </a:p>
          <a:p>
            <a:pPr algn="just"/>
            <a:r>
              <a:rPr lang="en-US" sz="2000" b="1" dirty="0">
                <a:solidFill>
                  <a:srgbClr val="FF0000"/>
                </a:solidFill>
                <a:effectLst>
                  <a:outerShdw blurRad="38100" dist="38100" dir="2700000" algn="tl">
                    <a:srgbClr val="000000">
                      <a:alpha val="43137"/>
                    </a:srgbClr>
                  </a:outerShdw>
                </a:effectLst>
              </a:rPr>
              <a:t>		</a:t>
            </a:r>
            <a:r>
              <a:rPr lang="en-US" sz="2000" b="1" dirty="0">
                <a:solidFill>
                  <a:srgbClr val="FF0000"/>
                </a:solidFill>
                <a:effectLst>
                  <a:outerShdw blurRad="38100" dist="38100" dir="2700000" algn="tl">
                    <a:srgbClr val="000000">
                      <a:alpha val="43137"/>
                    </a:srgbClr>
                  </a:outerShdw>
                </a:effectLst>
                <a:latin typeface="+mn-lt"/>
              </a:rPr>
              <a:t>-LSE: Semi extensive system and local breed. </a:t>
            </a:r>
          </a:p>
          <a:p>
            <a:r>
              <a:rPr lang="en-US" sz="2000" b="1" dirty="0">
                <a:solidFill>
                  <a:srgbClr val="FF0000"/>
                </a:solidFill>
                <a:effectLst>
                  <a:outerShdw blurRad="38100" dist="38100" dir="2700000" algn="tl">
                    <a:srgbClr val="000000">
                      <a:alpha val="43137"/>
                    </a:srgbClr>
                  </a:outerShdw>
                </a:effectLst>
              </a:rPr>
              <a:t>              </a:t>
            </a:r>
            <a:r>
              <a:rPr lang="en-GB" dirty="0"/>
              <a:t>Grazing </a:t>
            </a:r>
            <a:r>
              <a:rPr lang="en-US" dirty="0"/>
              <a:t>in mountain uplands during summer.</a:t>
            </a:r>
          </a:p>
          <a:p>
            <a:pPr marL="285750" indent="-285750">
              <a:buFont typeface="Arial" panose="020B0604020202020204" pitchFamily="34" charset="0"/>
              <a:buChar char="•"/>
            </a:pPr>
            <a:r>
              <a:rPr lang="en-GB" sz="2400" dirty="0">
                <a:latin typeface="+mn-lt"/>
              </a:rPr>
              <a:t>Carbon footprint estimation (</a:t>
            </a:r>
            <a:r>
              <a:rPr lang="en-US" sz="2400" dirty="0">
                <a:latin typeface="+mn-lt"/>
              </a:rPr>
              <a:t>LCA method) + soil carbon sequestration inclusion</a:t>
            </a:r>
          </a:p>
          <a:p>
            <a:pPr marL="285750" indent="-285750">
              <a:buFont typeface="Arial" panose="020B0604020202020204" pitchFamily="34" charset="0"/>
              <a:buChar char="•"/>
            </a:pPr>
            <a:endParaRPr lang="en-US" sz="800" dirty="0">
              <a:latin typeface="+mn-lt"/>
            </a:endParaRPr>
          </a:p>
          <a:p>
            <a:pPr marL="285750" indent="-285750">
              <a:buFont typeface="Arial" panose="020B0604020202020204" pitchFamily="34" charset="0"/>
              <a:buChar char="•"/>
            </a:pPr>
            <a:r>
              <a:rPr lang="en-US" sz="2400" dirty="0">
                <a:latin typeface="+mn-lt"/>
              </a:rPr>
              <a:t>Boundaries: </a:t>
            </a:r>
            <a:r>
              <a:rPr lang="en-US" sz="2300" dirty="0">
                <a:latin typeface="+mn-lt"/>
              </a:rPr>
              <a:t>Emissions on farm and emissions associated with production of inputs to the farm. </a:t>
            </a:r>
            <a:r>
              <a:rPr lang="en-GB" sz="2300" dirty="0">
                <a:latin typeface="+mn-lt"/>
              </a:rPr>
              <a:t>Machinery, </a:t>
            </a:r>
            <a:r>
              <a:rPr lang="en-US" sz="2300" dirty="0">
                <a:latin typeface="+mn-lt"/>
              </a:rPr>
              <a:t>buildings and medicines were excluded</a:t>
            </a:r>
            <a:r>
              <a:rPr lang="en-US" sz="2300" dirty="0"/>
              <a:t>.</a:t>
            </a:r>
            <a:endParaRPr lang="el-GR" sz="2300" dirty="0"/>
          </a:p>
        </p:txBody>
      </p:sp>
    </p:spTree>
    <p:extLst>
      <p:ext uri="{BB962C8B-B14F-4D97-AF65-F5344CB8AC3E}">
        <p14:creationId xmlns:p14="http://schemas.microsoft.com/office/powerpoint/2010/main" val="231068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543CEDD7-377D-4B46-A8AF-646F8742EB4A}"/>
              </a:ext>
            </a:extLst>
          </p:cNvPr>
          <p:cNvSpPr>
            <a:spLocks noGrp="1"/>
          </p:cNvSpPr>
          <p:nvPr>
            <p:ph type="ftr" sz="quarter" idx="11"/>
          </p:nvPr>
        </p:nvSpPr>
        <p:spPr>
          <a:xfrm>
            <a:off x="5894388" y="6492875"/>
            <a:ext cx="6297612" cy="365125"/>
          </a:xfrm>
        </p:spPr>
        <p:txBody>
          <a:bodyPr/>
          <a:lstStyle/>
          <a:p>
            <a:pPr>
              <a:defRPr/>
            </a:pPr>
            <a:r>
              <a:rPr lang="en-US" dirty="0"/>
              <a:t>   CLIMATE CHANGE IN AGRICULTURE   Project Nr. 586273-EPP-1-2017-1-EL-EPPKA2-CBHE-JP </a:t>
            </a:r>
          </a:p>
        </p:txBody>
      </p:sp>
      <p:pic>
        <p:nvPicPr>
          <p:cNvPr id="6" name="Εικόνα 5">
            <a:extLst>
              <a:ext uri="{FF2B5EF4-FFF2-40B4-BE49-F238E27FC236}">
                <a16:creationId xmlns:a16="http://schemas.microsoft.com/office/drawing/2014/main" id="{EDDAD610-C127-4F13-8293-730F7DE13001}"/>
              </a:ext>
            </a:extLst>
          </p:cNvPr>
          <p:cNvPicPr>
            <a:picLocks noChangeAspect="1"/>
          </p:cNvPicPr>
          <p:nvPr/>
        </p:nvPicPr>
        <p:blipFill>
          <a:blip r:embed="rId2">
            <a:lum bright="-20000" contrast="40000"/>
          </a:blip>
          <a:stretch>
            <a:fillRect/>
          </a:stretch>
        </p:blipFill>
        <p:spPr>
          <a:xfrm>
            <a:off x="112295" y="1090863"/>
            <a:ext cx="6464968" cy="5125453"/>
          </a:xfrm>
          <a:prstGeom prst="rect">
            <a:avLst/>
          </a:prstGeom>
        </p:spPr>
      </p:pic>
      <p:sp>
        <p:nvSpPr>
          <p:cNvPr id="7" name="Τίτλος 1">
            <a:extLst>
              <a:ext uri="{FF2B5EF4-FFF2-40B4-BE49-F238E27FC236}">
                <a16:creationId xmlns:a16="http://schemas.microsoft.com/office/drawing/2014/main" id="{772276C8-3DB9-4F2E-B62F-43DF359794EF}"/>
              </a:ext>
            </a:extLst>
          </p:cNvPr>
          <p:cNvSpPr txBox="1">
            <a:spLocks/>
          </p:cNvSpPr>
          <p:nvPr/>
        </p:nvSpPr>
        <p:spPr bwMode="auto">
          <a:xfrm>
            <a:off x="1736642" y="128337"/>
            <a:ext cx="8596312" cy="465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0000" lnSpcReduction="20000"/>
          </a:bodyPr>
          <a:lstStyle>
            <a:lvl1pPr algn="l" defTabSz="457200" rtl="0" fontAlgn="base">
              <a:spcBef>
                <a:spcPct val="0"/>
              </a:spcBef>
              <a:spcAft>
                <a:spcPct val="0"/>
              </a:spcAft>
              <a:defRPr sz="3600" kern="1200">
                <a:solidFill>
                  <a:srgbClr val="757575"/>
                </a:solidFill>
                <a:latin typeface="Corbel" panose="020B0503020204020204" pitchFamily="34" charset="0"/>
                <a:ea typeface="+mj-ea"/>
                <a:cs typeface="+mj-cs"/>
              </a:defRPr>
            </a:lvl1pPr>
            <a:lvl2pPr algn="l" defTabSz="457200" rtl="0" fontAlgn="base">
              <a:spcBef>
                <a:spcPct val="0"/>
              </a:spcBef>
              <a:spcAft>
                <a:spcPct val="0"/>
              </a:spcAft>
              <a:defRPr sz="3600">
                <a:solidFill>
                  <a:srgbClr val="757575"/>
                </a:solidFill>
                <a:latin typeface="Corbel" pitchFamily="34" charset="0"/>
              </a:defRPr>
            </a:lvl2pPr>
            <a:lvl3pPr algn="l" defTabSz="457200" rtl="0" fontAlgn="base">
              <a:spcBef>
                <a:spcPct val="0"/>
              </a:spcBef>
              <a:spcAft>
                <a:spcPct val="0"/>
              </a:spcAft>
              <a:defRPr sz="3600">
                <a:solidFill>
                  <a:srgbClr val="757575"/>
                </a:solidFill>
                <a:latin typeface="Corbel" pitchFamily="34" charset="0"/>
              </a:defRPr>
            </a:lvl3pPr>
            <a:lvl4pPr algn="l" defTabSz="457200" rtl="0" fontAlgn="base">
              <a:spcBef>
                <a:spcPct val="0"/>
              </a:spcBef>
              <a:spcAft>
                <a:spcPct val="0"/>
              </a:spcAft>
              <a:defRPr sz="3600">
                <a:solidFill>
                  <a:srgbClr val="757575"/>
                </a:solidFill>
                <a:latin typeface="Corbel" pitchFamily="34" charset="0"/>
              </a:defRPr>
            </a:lvl4pPr>
            <a:lvl5pPr algn="l" defTabSz="457200" rtl="0" fontAlgn="base">
              <a:spcBef>
                <a:spcPct val="0"/>
              </a:spcBef>
              <a:spcAft>
                <a:spcPct val="0"/>
              </a:spcAft>
              <a:defRPr sz="3600">
                <a:solidFill>
                  <a:srgbClr val="757575"/>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chemeClr val="tx1"/>
                </a:solidFill>
                <a:effectLst>
                  <a:outerShdw blurRad="38100" dist="38100" dir="2700000" algn="tl">
                    <a:srgbClr val="000000">
                      <a:alpha val="43137"/>
                    </a:srgbClr>
                  </a:outerShdw>
                </a:effectLst>
              </a:rPr>
              <a:t>Approaches on farming systems ….</a:t>
            </a:r>
            <a:endParaRPr lang="el-GR" sz="3200" b="1" dirty="0">
              <a:solidFill>
                <a:schemeClr val="tx1"/>
              </a:solidFill>
              <a:effectLst>
                <a:outerShdw blurRad="38100" dist="38100" dir="2700000" algn="tl">
                  <a:srgbClr val="000000">
                    <a:alpha val="43137"/>
                  </a:srgbClr>
                </a:outerShdw>
              </a:effectLst>
            </a:endParaRPr>
          </a:p>
        </p:txBody>
      </p:sp>
      <p:sp>
        <p:nvSpPr>
          <p:cNvPr id="8" name="Ορθογώνιο 7">
            <a:extLst>
              <a:ext uri="{FF2B5EF4-FFF2-40B4-BE49-F238E27FC236}">
                <a16:creationId xmlns:a16="http://schemas.microsoft.com/office/drawing/2014/main" id="{D2C6724D-7E83-4FC3-9158-A09AAEE2127A}"/>
              </a:ext>
            </a:extLst>
          </p:cNvPr>
          <p:cNvSpPr/>
          <p:nvPr/>
        </p:nvSpPr>
        <p:spPr>
          <a:xfrm>
            <a:off x="6685349" y="1349617"/>
            <a:ext cx="5181599" cy="4247317"/>
          </a:xfrm>
          <a:prstGeom prst="rect">
            <a:avLst/>
          </a:prstGeom>
        </p:spPr>
        <p:txBody>
          <a:bodyPr wrap="square">
            <a:spAutoFit/>
          </a:bodyPr>
          <a:lstStyle/>
          <a:p>
            <a:pPr marL="285750" indent="-285750" algn="just">
              <a:buFont typeface="Wingdings" panose="05000000000000000000" pitchFamily="2" charset="2"/>
              <a:buChar char="ü"/>
            </a:pPr>
            <a:r>
              <a:rPr lang="en-US" dirty="0">
                <a:latin typeface="+mn-lt"/>
              </a:rPr>
              <a:t>The carbon footprint / unit of produced milk ranged from 2.0-to 5.2 kg CO</a:t>
            </a:r>
            <a:r>
              <a:rPr lang="en-US" baseline="-25000" dirty="0">
                <a:latin typeface="+mn-lt"/>
              </a:rPr>
              <a:t>2</a:t>
            </a:r>
            <a:r>
              <a:rPr lang="en-US" dirty="0">
                <a:latin typeface="+mn-lt"/>
              </a:rPr>
              <a:t>eq/kg. </a:t>
            </a:r>
          </a:p>
          <a:p>
            <a:pPr marL="285750" indent="-285750" algn="just">
              <a:buFont typeface="Wingdings" panose="05000000000000000000" pitchFamily="2" charset="2"/>
              <a:buChar char="ü"/>
            </a:pPr>
            <a:endParaRPr lang="en-US" dirty="0">
              <a:latin typeface="+mn-lt"/>
            </a:endParaRPr>
          </a:p>
          <a:p>
            <a:pPr marL="285750" indent="-285750" algn="just">
              <a:buFont typeface="Wingdings" panose="05000000000000000000" pitchFamily="2" charset="2"/>
              <a:buChar char="ü"/>
            </a:pPr>
            <a:r>
              <a:rPr lang="en-US" dirty="0">
                <a:latin typeface="+mn-lt"/>
              </a:rPr>
              <a:t>the carbon footprint decreased with the increase of milk yield per sheep.</a:t>
            </a:r>
          </a:p>
          <a:p>
            <a:pPr marL="285750" indent="-285750" algn="just">
              <a:buFont typeface="Wingdings" panose="05000000000000000000" pitchFamily="2" charset="2"/>
              <a:buChar char="ü"/>
            </a:pPr>
            <a:endParaRPr lang="en-US" dirty="0">
              <a:latin typeface="+mn-lt"/>
            </a:endParaRPr>
          </a:p>
          <a:p>
            <a:pPr marL="285750" indent="-285750" algn="just">
              <a:buFont typeface="Wingdings" panose="05000000000000000000" pitchFamily="2" charset="2"/>
              <a:buChar char="ü"/>
            </a:pPr>
            <a:r>
              <a:rPr lang="en-US" dirty="0">
                <a:latin typeface="+mn-lt"/>
              </a:rPr>
              <a:t>more intensive farms with higher levels of milk production per sheep had lower carbon     </a:t>
            </a:r>
            <a:br>
              <a:rPr lang="en-US" dirty="0">
                <a:latin typeface="+mn-lt"/>
              </a:rPr>
            </a:br>
            <a:r>
              <a:rPr lang="en-US" dirty="0">
                <a:latin typeface="+mn-lt"/>
              </a:rPr>
              <a:t>footprint values than more traditional farms   with lower efficiency per animal. </a:t>
            </a:r>
          </a:p>
          <a:p>
            <a:pPr marL="285750" indent="-285750" algn="just">
              <a:buFont typeface="Wingdings" panose="05000000000000000000" pitchFamily="2" charset="2"/>
              <a:buChar char="ü"/>
            </a:pPr>
            <a:endParaRPr lang="en-US" dirty="0">
              <a:latin typeface="+mn-lt"/>
            </a:endParaRPr>
          </a:p>
          <a:p>
            <a:pPr algn="just"/>
            <a:r>
              <a:rPr lang="en-US" dirty="0">
                <a:latin typeface="+mn-lt"/>
              </a:rPr>
              <a:t> </a:t>
            </a:r>
            <a:r>
              <a:rPr lang="en-US" b="1" dirty="0">
                <a:solidFill>
                  <a:srgbClr val="C00000"/>
                </a:solidFill>
                <a:latin typeface="+mn-lt"/>
              </a:rPr>
              <a:t>BUT</a:t>
            </a:r>
            <a:r>
              <a:rPr lang="en-US" dirty="0">
                <a:latin typeface="+mn-lt"/>
              </a:rPr>
              <a:t>, when </a:t>
            </a:r>
            <a:r>
              <a:rPr lang="en-US" b="1" dirty="0">
                <a:solidFill>
                  <a:srgbClr val="C00000"/>
                </a:solidFill>
                <a:latin typeface="+mn-lt"/>
              </a:rPr>
              <a:t>soil carbon sequestration</a:t>
            </a:r>
            <a:r>
              <a:rPr lang="en-US" dirty="0">
                <a:latin typeface="+mn-lt"/>
              </a:rPr>
              <a:t> was included in the calculations, </a:t>
            </a:r>
            <a:r>
              <a:rPr lang="en-US" b="1" dirty="0">
                <a:solidFill>
                  <a:srgbClr val="C00000"/>
                </a:solidFill>
                <a:latin typeface="+mn-lt"/>
              </a:rPr>
              <a:t>no difference </a:t>
            </a:r>
            <a:r>
              <a:rPr lang="en-US" dirty="0">
                <a:latin typeface="+mn-lt"/>
              </a:rPr>
              <a:t>was found in the carbon footprint of sheep milk from different systems and </a:t>
            </a:r>
            <a:r>
              <a:rPr lang="en-GB" dirty="0">
                <a:latin typeface="+mn-lt"/>
              </a:rPr>
              <a:t>breeds.</a:t>
            </a:r>
            <a:endParaRPr lang="en-US" dirty="0">
              <a:latin typeface="+mn-lt"/>
            </a:endParaRPr>
          </a:p>
        </p:txBody>
      </p:sp>
    </p:spTree>
    <p:extLst>
      <p:ext uri="{BB962C8B-B14F-4D97-AF65-F5344CB8AC3E}">
        <p14:creationId xmlns:p14="http://schemas.microsoft.com/office/powerpoint/2010/main" val="312156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CACB9379-F929-4CFE-987D-3188CDD3339C}"/>
              </a:ext>
            </a:extLst>
          </p:cNvPr>
          <p:cNvSpPr>
            <a:spLocks noGrp="1"/>
          </p:cNvSpPr>
          <p:nvPr>
            <p:ph type="ftr" sz="quarter" idx="11"/>
          </p:nvPr>
        </p:nvSpPr>
        <p:spPr/>
        <p:txBody>
          <a:bodyPr/>
          <a:lstStyle/>
          <a:p>
            <a:pPr>
              <a:defRPr/>
            </a:pPr>
            <a:r>
              <a:rPr lang="en-US"/>
              <a:t>   CLIMATE CHANGE IN AGRICULTURE   Project Nr. 586273-EPP-1-2017-1-EL-EPPKA2-CBHE-JP </a:t>
            </a:r>
          </a:p>
        </p:txBody>
      </p:sp>
      <p:sp>
        <p:nvSpPr>
          <p:cNvPr id="6" name="Τίτλος 1">
            <a:extLst>
              <a:ext uri="{FF2B5EF4-FFF2-40B4-BE49-F238E27FC236}">
                <a16:creationId xmlns:a16="http://schemas.microsoft.com/office/drawing/2014/main" id="{C596A3F2-9D0D-403B-9F7A-562BB0FA780C}"/>
              </a:ext>
            </a:extLst>
          </p:cNvPr>
          <p:cNvSpPr txBox="1">
            <a:spLocks/>
          </p:cNvSpPr>
          <p:nvPr/>
        </p:nvSpPr>
        <p:spPr bwMode="auto">
          <a:xfrm>
            <a:off x="982663" y="208547"/>
            <a:ext cx="8596312" cy="465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0000" lnSpcReduction="20000"/>
          </a:bodyPr>
          <a:lstStyle>
            <a:lvl1pPr algn="l" defTabSz="457200" rtl="0" fontAlgn="base">
              <a:spcBef>
                <a:spcPct val="0"/>
              </a:spcBef>
              <a:spcAft>
                <a:spcPct val="0"/>
              </a:spcAft>
              <a:defRPr sz="3600" kern="1200">
                <a:solidFill>
                  <a:srgbClr val="757575"/>
                </a:solidFill>
                <a:latin typeface="Corbel" panose="020B0503020204020204" pitchFamily="34" charset="0"/>
                <a:ea typeface="+mj-ea"/>
                <a:cs typeface="+mj-cs"/>
              </a:defRPr>
            </a:lvl1pPr>
            <a:lvl2pPr algn="l" defTabSz="457200" rtl="0" fontAlgn="base">
              <a:spcBef>
                <a:spcPct val="0"/>
              </a:spcBef>
              <a:spcAft>
                <a:spcPct val="0"/>
              </a:spcAft>
              <a:defRPr sz="3600">
                <a:solidFill>
                  <a:srgbClr val="757575"/>
                </a:solidFill>
                <a:latin typeface="Corbel" pitchFamily="34" charset="0"/>
              </a:defRPr>
            </a:lvl2pPr>
            <a:lvl3pPr algn="l" defTabSz="457200" rtl="0" fontAlgn="base">
              <a:spcBef>
                <a:spcPct val="0"/>
              </a:spcBef>
              <a:spcAft>
                <a:spcPct val="0"/>
              </a:spcAft>
              <a:defRPr sz="3600">
                <a:solidFill>
                  <a:srgbClr val="757575"/>
                </a:solidFill>
                <a:latin typeface="Corbel" pitchFamily="34" charset="0"/>
              </a:defRPr>
            </a:lvl3pPr>
            <a:lvl4pPr algn="l" defTabSz="457200" rtl="0" fontAlgn="base">
              <a:spcBef>
                <a:spcPct val="0"/>
              </a:spcBef>
              <a:spcAft>
                <a:spcPct val="0"/>
              </a:spcAft>
              <a:defRPr sz="3600">
                <a:solidFill>
                  <a:srgbClr val="757575"/>
                </a:solidFill>
                <a:latin typeface="Corbel" pitchFamily="34" charset="0"/>
              </a:defRPr>
            </a:lvl4pPr>
            <a:lvl5pPr algn="l" defTabSz="457200" rtl="0" fontAlgn="base">
              <a:spcBef>
                <a:spcPct val="0"/>
              </a:spcBef>
              <a:spcAft>
                <a:spcPct val="0"/>
              </a:spcAft>
              <a:defRPr sz="3600">
                <a:solidFill>
                  <a:srgbClr val="757575"/>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chemeClr val="tx1"/>
                </a:solidFill>
                <a:effectLst>
                  <a:outerShdw blurRad="38100" dist="38100" dir="2700000" algn="tl">
                    <a:srgbClr val="000000">
                      <a:alpha val="43137"/>
                    </a:srgbClr>
                  </a:outerShdw>
                </a:effectLst>
              </a:rPr>
              <a:t>Approaches on farming systems ….</a:t>
            </a:r>
            <a:endParaRPr lang="el-GR" sz="3200" b="1" dirty="0">
              <a:solidFill>
                <a:schemeClr val="tx1"/>
              </a:solidFill>
              <a:effectLst>
                <a:outerShdw blurRad="38100" dist="38100" dir="2700000" algn="tl">
                  <a:srgbClr val="000000">
                    <a:alpha val="43137"/>
                  </a:srgbClr>
                </a:outerShdw>
              </a:effectLst>
            </a:endParaRPr>
          </a:p>
        </p:txBody>
      </p:sp>
      <p:pic>
        <p:nvPicPr>
          <p:cNvPr id="7" name="Εικόνα 6">
            <a:extLst>
              <a:ext uri="{FF2B5EF4-FFF2-40B4-BE49-F238E27FC236}">
                <a16:creationId xmlns:a16="http://schemas.microsoft.com/office/drawing/2014/main" id="{2DAA7F79-0301-4E46-BBB5-C8CCFDE38CE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0" y="676526"/>
            <a:ext cx="6737181" cy="3590674"/>
          </a:xfrm>
          <a:prstGeom prst="rect">
            <a:avLst/>
          </a:prstGeom>
        </p:spPr>
      </p:pic>
      <p:sp>
        <p:nvSpPr>
          <p:cNvPr id="8" name="Ορθογώνιο 7">
            <a:extLst>
              <a:ext uri="{FF2B5EF4-FFF2-40B4-BE49-F238E27FC236}">
                <a16:creationId xmlns:a16="http://schemas.microsoft.com/office/drawing/2014/main" id="{5F4A2BDA-BE9D-4882-95A3-376598A895E8}"/>
              </a:ext>
            </a:extLst>
          </p:cNvPr>
          <p:cNvSpPr/>
          <p:nvPr/>
        </p:nvSpPr>
        <p:spPr>
          <a:xfrm>
            <a:off x="6655632" y="1287029"/>
            <a:ext cx="5426439" cy="4524315"/>
          </a:xfrm>
          <a:prstGeom prst="rect">
            <a:avLst/>
          </a:prstGeom>
        </p:spPr>
        <p:txBody>
          <a:bodyPr wrap="square">
            <a:spAutoFit/>
          </a:bodyPr>
          <a:lstStyle/>
          <a:p>
            <a:pPr marL="285750" indent="-285750" algn="just">
              <a:buFont typeface="Wingdings" panose="05000000000000000000" pitchFamily="2" charset="2"/>
              <a:buChar char="q"/>
            </a:pPr>
            <a:r>
              <a:rPr lang="el-GR" dirty="0"/>
              <a:t>Ε</a:t>
            </a:r>
            <a:r>
              <a:rPr lang="en-US" dirty="0" err="1"/>
              <a:t>nvironmental</a:t>
            </a:r>
            <a:r>
              <a:rPr lang="en-US" dirty="0"/>
              <a:t> impact of </a:t>
            </a:r>
            <a:r>
              <a:rPr lang="en-US" b="1" dirty="0">
                <a:solidFill>
                  <a:srgbClr val="C00000"/>
                </a:solidFill>
              </a:rPr>
              <a:t>organic</a:t>
            </a:r>
            <a:r>
              <a:rPr lang="en-US" dirty="0"/>
              <a:t> </a:t>
            </a:r>
            <a:r>
              <a:rPr lang="en-US" b="1" dirty="0">
                <a:solidFill>
                  <a:srgbClr val="C00000"/>
                </a:solidFill>
              </a:rPr>
              <a:t>and conventional</a:t>
            </a:r>
            <a:r>
              <a:rPr lang="en-US" dirty="0"/>
              <a:t> small-scale </a:t>
            </a:r>
            <a:r>
              <a:rPr lang="en-US" b="1" dirty="0"/>
              <a:t>dairy farms </a:t>
            </a:r>
            <a:r>
              <a:rPr lang="en-US" dirty="0"/>
              <a:t>in mountain areas</a:t>
            </a:r>
            <a:endParaRPr lang="el-GR" dirty="0"/>
          </a:p>
          <a:p>
            <a:pPr marL="285750" indent="-285750" algn="just">
              <a:buFont typeface="Wingdings" panose="05000000000000000000" pitchFamily="2" charset="2"/>
              <a:buChar char="q"/>
            </a:pPr>
            <a:endParaRPr lang="el-GR" dirty="0"/>
          </a:p>
          <a:p>
            <a:pPr marL="285750" indent="-285750" algn="just">
              <a:buFont typeface="Wingdings" panose="05000000000000000000" pitchFamily="2" charset="2"/>
              <a:buChar char="q"/>
            </a:pPr>
            <a:r>
              <a:rPr lang="el-GR" dirty="0"/>
              <a:t> </a:t>
            </a:r>
            <a:r>
              <a:rPr lang="en-GB" dirty="0"/>
              <a:t>16 small-scale dairy farms </a:t>
            </a:r>
            <a:r>
              <a:rPr lang="el-GR" dirty="0"/>
              <a:t>(</a:t>
            </a:r>
            <a:r>
              <a:rPr lang="en-GB" dirty="0"/>
              <a:t>East Italian Alps</a:t>
            </a:r>
            <a:r>
              <a:rPr lang="el-GR" dirty="0"/>
              <a:t>)</a:t>
            </a:r>
            <a:r>
              <a:rPr lang="en-US" dirty="0"/>
              <a:t> breeding a local cattle breed, </a:t>
            </a:r>
            <a:r>
              <a:rPr lang="en-US" dirty="0" err="1"/>
              <a:t>Rendena</a:t>
            </a:r>
            <a:endParaRPr lang="el-GR" dirty="0"/>
          </a:p>
          <a:p>
            <a:pPr marL="285750" indent="-285750" algn="just">
              <a:buFont typeface="Wingdings" panose="05000000000000000000" pitchFamily="2" charset="2"/>
              <a:buChar char="q"/>
            </a:pPr>
            <a:endParaRPr lang="el-GR" dirty="0"/>
          </a:p>
          <a:p>
            <a:pPr algn="just"/>
            <a:endParaRPr lang="en-US" dirty="0"/>
          </a:p>
          <a:p>
            <a:pPr marL="285750" indent="-285750" algn="just">
              <a:buFont typeface="Wingdings" panose="05000000000000000000" pitchFamily="2" charset="2"/>
              <a:buChar char="q"/>
            </a:pPr>
            <a:r>
              <a:rPr lang="en-US" dirty="0"/>
              <a:t> </a:t>
            </a:r>
            <a:r>
              <a:rPr lang="en-US" b="1" dirty="0"/>
              <a:t>Boundaries</a:t>
            </a:r>
            <a:r>
              <a:rPr lang="en-US" dirty="0"/>
              <a:t>: all the inputs/processes up to the production of milk. No transport or further processing of milk were included. All the processes related to the on-farm activity (i.e., the animal's rations, manure storage, cropping system, and fuel consumption) were </a:t>
            </a:r>
            <a:r>
              <a:rPr lang="en-GB" dirty="0"/>
              <a:t>taken into account.</a:t>
            </a:r>
            <a:endParaRPr lang="el-GR" dirty="0"/>
          </a:p>
          <a:p>
            <a:pPr algn="just"/>
            <a:endParaRPr lang="el-GR" dirty="0"/>
          </a:p>
        </p:txBody>
      </p:sp>
    </p:spTree>
    <p:extLst>
      <p:ext uri="{BB962C8B-B14F-4D97-AF65-F5344CB8AC3E}">
        <p14:creationId xmlns:p14="http://schemas.microsoft.com/office/powerpoint/2010/main" val="2235187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97F029E-2B00-4D49-88CB-D9A48BF4D3CE}"/>
              </a:ext>
            </a:extLst>
          </p:cNvPr>
          <p:cNvSpPr>
            <a:spLocks noGrp="1"/>
          </p:cNvSpPr>
          <p:nvPr>
            <p:ph idx="1"/>
          </p:nvPr>
        </p:nvSpPr>
        <p:spPr>
          <a:xfrm>
            <a:off x="6310859" y="1274163"/>
            <a:ext cx="5686270" cy="4152276"/>
          </a:xfrm>
        </p:spPr>
        <p:txBody>
          <a:bodyPr/>
          <a:lstStyle/>
          <a:p>
            <a:pPr algn="just"/>
            <a:r>
              <a:rPr lang="en-US" dirty="0"/>
              <a:t>Over 80% of the total emissions were addressed to milk in both cases, with </a:t>
            </a:r>
            <a:r>
              <a:rPr lang="en-US" b="1" dirty="0"/>
              <a:t>a lower percent </a:t>
            </a:r>
            <a:r>
              <a:rPr lang="en-US" dirty="0"/>
              <a:t>in organic farms (82% vs 87%). </a:t>
            </a:r>
          </a:p>
          <a:p>
            <a:pPr algn="just"/>
            <a:r>
              <a:rPr lang="en-GB" dirty="0"/>
              <a:t>Enteric fermentation were statistically greater in organic farms.</a:t>
            </a:r>
            <a:endParaRPr lang="en-US" dirty="0"/>
          </a:p>
          <a:p>
            <a:pPr algn="just"/>
            <a:r>
              <a:rPr lang="en-US" dirty="0"/>
              <a:t>CO</a:t>
            </a:r>
            <a:r>
              <a:rPr lang="en-US" baseline="-25000" dirty="0"/>
              <a:t>2</a:t>
            </a:r>
            <a:r>
              <a:rPr lang="en-US" dirty="0"/>
              <a:t>-eq emission appeared rather similar between the organic farms and the conventional (either when only produced milk were taken into account or beef as co-product).</a:t>
            </a:r>
            <a:endParaRPr lang="en-GB" dirty="0"/>
          </a:p>
          <a:p>
            <a:pPr algn="just"/>
            <a:r>
              <a:rPr lang="en-US" dirty="0"/>
              <a:t>The organic farms had a significantly lower eutrophication impact than the conventional farms.</a:t>
            </a:r>
          </a:p>
        </p:txBody>
      </p:sp>
      <p:sp>
        <p:nvSpPr>
          <p:cNvPr id="4" name="Θέση υποσέλιδου 3">
            <a:extLst>
              <a:ext uri="{FF2B5EF4-FFF2-40B4-BE49-F238E27FC236}">
                <a16:creationId xmlns:a16="http://schemas.microsoft.com/office/drawing/2014/main" id="{C2111BE5-66B4-4CFE-92AF-ABE31C2AD3CC}"/>
              </a:ext>
            </a:extLst>
          </p:cNvPr>
          <p:cNvSpPr>
            <a:spLocks noGrp="1"/>
          </p:cNvSpPr>
          <p:nvPr>
            <p:ph type="ftr" sz="quarter" idx="11"/>
          </p:nvPr>
        </p:nvSpPr>
        <p:spPr/>
        <p:txBody>
          <a:bodyPr/>
          <a:lstStyle/>
          <a:p>
            <a:pPr>
              <a:defRPr/>
            </a:pPr>
            <a:r>
              <a:rPr lang="en-US"/>
              <a:t>   CLIMATE CHANGE IN AGRICULTURE   Project Nr. 586273-EPP-1-2017-1-EL-EPPKA2-CBHE-JP </a:t>
            </a:r>
          </a:p>
        </p:txBody>
      </p:sp>
      <p:pic>
        <p:nvPicPr>
          <p:cNvPr id="5" name="Εικόνα 4">
            <a:extLst>
              <a:ext uri="{FF2B5EF4-FFF2-40B4-BE49-F238E27FC236}">
                <a16:creationId xmlns:a16="http://schemas.microsoft.com/office/drawing/2014/main" id="{46E8C6B1-04E1-452E-8EE9-22F27A57875C}"/>
              </a:ext>
            </a:extLst>
          </p:cNvPr>
          <p:cNvPicPr>
            <a:picLocks noChangeAspect="1"/>
          </p:cNvPicPr>
          <p:nvPr/>
        </p:nvPicPr>
        <p:blipFill>
          <a:blip r:embed="rId2"/>
          <a:stretch>
            <a:fillRect/>
          </a:stretch>
        </p:blipFill>
        <p:spPr>
          <a:xfrm>
            <a:off x="0" y="737937"/>
            <a:ext cx="6914147" cy="36863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Τίτλος 1">
            <a:extLst>
              <a:ext uri="{FF2B5EF4-FFF2-40B4-BE49-F238E27FC236}">
                <a16:creationId xmlns:a16="http://schemas.microsoft.com/office/drawing/2014/main" id="{37EA22C4-E7B0-40A9-9172-C600D137CF07}"/>
              </a:ext>
            </a:extLst>
          </p:cNvPr>
          <p:cNvSpPr txBox="1">
            <a:spLocks/>
          </p:cNvSpPr>
          <p:nvPr/>
        </p:nvSpPr>
        <p:spPr bwMode="auto">
          <a:xfrm>
            <a:off x="982663" y="208547"/>
            <a:ext cx="8596312" cy="465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0000" lnSpcReduction="20000"/>
          </a:bodyPr>
          <a:lstStyle>
            <a:lvl1pPr algn="l" defTabSz="457200" rtl="0" fontAlgn="base">
              <a:spcBef>
                <a:spcPct val="0"/>
              </a:spcBef>
              <a:spcAft>
                <a:spcPct val="0"/>
              </a:spcAft>
              <a:defRPr sz="3600" kern="1200">
                <a:solidFill>
                  <a:srgbClr val="757575"/>
                </a:solidFill>
                <a:latin typeface="Corbel" panose="020B0503020204020204" pitchFamily="34" charset="0"/>
                <a:ea typeface="+mj-ea"/>
                <a:cs typeface="+mj-cs"/>
              </a:defRPr>
            </a:lvl1pPr>
            <a:lvl2pPr algn="l" defTabSz="457200" rtl="0" fontAlgn="base">
              <a:spcBef>
                <a:spcPct val="0"/>
              </a:spcBef>
              <a:spcAft>
                <a:spcPct val="0"/>
              </a:spcAft>
              <a:defRPr sz="3600">
                <a:solidFill>
                  <a:srgbClr val="757575"/>
                </a:solidFill>
                <a:latin typeface="Corbel" pitchFamily="34" charset="0"/>
              </a:defRPr>
            </a:lvl2pPr>
            <a:lvl3pPr algn="l" defTabSz="457200" rtl="0" fontAlgn="base">
              <a:spcBef>
                <a:spcPct val="0"/>
              </a:spcBef>
              <a:spcAft>
                <a:spcPct val="0"/>
              </a:spcAft>
              <a:defRPr sz="3600">
                <a:solidFill>
                  <a:srgbClr val="757575"/>
                </a:solidFill>
                <a:latin typeface="Corbel" pitchFamily="34" charset="0"/>
              </a:defRPr>
            </a:lvl3pPr>
            <a:lvl4pPr algn="l" defTabSz="457200" rtl="0" fontAlgn="base">
              <a:spcBef>
                <a:spcPct val="0"/>
              </a:spcBef>
              <a:spcAft>
                <a:spcPct val="0"/>
              </a:spcAft>
              <a:defRPr sz="3600">
                <a:solidFill>
                  <a:srgbClr val="757575"/>
                </a:solidFill>
                <a:latin typeface="Corbel" pitchFamily="34" charset="0"/>
              </a:defRPr>
            </a:lvl4pPr>
            <a:lvl5pPr algn="l" defTabSz="457200" rtl="0" fontAlgn="base">
              <a:spcBef>
                <a:spcPct val="0"/>
              </a:spcBef>
              <a:spcAft>
                <a:spcPct val="0"/>
              </a:spcAft>
              <a:defRPr sz="3600">
                <a:solidFill>
                  <a:srgbClr val="757575"/>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chemeClr val="tx1"/>
                </a:solidFill>
                <a:effectLst>
                  <a:outerShdw blurRad="38100" dist="38100" dir="2700000" algn="tl">
                    <a:srgbClr val="000000">
                      <a:alpha val="43137"/>
                    </a:srgbClr>
                  </a:outerShdw>
                </a:effectLst>
              </a:rPr>
              <a:t>Approaches on farming systems ….</a:t>
            </a:r>
            <a:endParaRPr lang="el-GR" sz="3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2357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E235B714-9587-41F2-9AD6-9BE0F46B8AA3}"/>
              </a:ext>
            </a:extLst>
          </p:cNvPr>
          <p:cNvSpPr>
            <a:spLocks noGrp="1"/>
          </p:cNvSpPr>
          <p:nvPr>
            <p:ph type="ftr" sz="quarter" idx="11"/>
          </p:nvPr>
        </p:nvSpPr>
        <p:spPr>
          <a:xfrm>
            <a:off x="5894388" y="6378909"/>
            <a:ext cx="6297612" cy="365125"/>
          </a:xfrm>
        </p:spPr>
        <p:txBody>
          <a:bodyPr/>
          <a:lstStyle/>
          <a:p>
            <a:pPr>
              <a:defRPr/>
            </a:pPr>
            <a:r>
              <a:rPr lang="en-US" dirty="0"/>
              <a:t>   CLIMATE CHANGE IN AGRICULTURE   Project Nr. 586273-EPP-1-2017-1-EL-EPPKA2-CBHE-JP </a:t>
            </a:r>
          </a:p>
        </p:txBody>
      </p:sp>
      <p:sp>
        <p:nvSpPr>
          <p:cNvPr id="5" name="Τίτλος 1">
            <a:extLst>
              <a:ext uri="{FF2B5EF4-FFF2-40B4-BE49-F238E27FC236}">
                <a16:creationId xmlns:a16="http://schemas.microsoft.com/office/drawing/2014/main" id="{3A87BDF6-041A-44D7-8510-A96A3ACB7112}"/>
              </a:ext>
            </a:extLst>
          </p:cNvPr>
          <p:cNvSpPr txBox="1">
            <a:spLocks/>
          </p:cNvSpPr>
          <p:nvPr/>
        </p:nvSpPr>
        <p:spPr bwMode="auto">
          <a:xfrm>
            <a:off x="3212516" y="0"/>
            <a:ext cx="8596312" cy="465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0000" lnSpcReduction="20000"/>
          </a:bodyPr>
          <a:lstStyle>
            <a:lvl1pPr algn="l" defTabSz="457200" rtl="0" fontAlgn="base">
              <a:spcBef>
                <a:spcPct val="0"/>
              </a:spcBef>
              <a:spcAft>
                <a:spcPct val="0"/>
              </a:spcAft>
              <a:defRPr sz="3600" kern="1200">
                <a:solidFill>
                  <a:srgbClr val="757575"/>
                </a:solidFill>
                <a:latin typeface="Corbel" panose="020B0503020204020204" pitchFamily="34" charset="0"/>
                <a:ea typeface="+mj-ea"/>
                <a:cs typeface="+mj-cs"/>
              </a:defRPr>
            </a:lvl1pPr>
            <a:lvl2pPr algn="l" defTabSz="457200" rtl="0" fontAlgn="base">
              <a:spcBef>
                <a:spcPct val="0"/>
              </a:spcBef>
              <a:spcAft>
                <a:spcPct val="0"/>
              </a:spcAft>
              <a:defRPr sz="3600">
                <a:solidFill>
                  <a:srgbClr val="757575"/>
                </a:solidFill>
                <a:latin typeface="Corbel" pitchFamily="34" charset="0"/>
              </a:defRPr>
            </a:lvl2pPr>
            <a:lvl3pPr algn="l" defTabSz="457200" rtl="0" fontAlgn="base">
              <a:spcBef>
                <a:spcPct val="0"/>
              </a:spcBef>
              <a:spcAft>
                <a:spcPct val="0"/>
              </a:spcAft>
              <a:defRPr sz="3600">
                <a:solidFill>
                  <a:srgbClr val="757575"/>
                </a:solidFill>
                <a:latin typeface="Corbel" pitchFamily="34" charset="0"/>
              </a:defRPr>
            </a:lvl3pPr>
            <a:lvl4pPr algn="l" defTabSz="457200" rtl="0" fontAlgn="base">
              <a:spcBef>
                <a:spcPct val="0"/>
              </a:spcBef>
              <a:spcAft>
                <a:spcPct val="0"/>
              </a:spcAft>
              <a:defRPr sz="3600">
                <a:solidFill>
                  <a:srgbClr val="757575"/>
                </a:solidFill>
                <a:latin typeface="Corbel" pitchFamily="34" charset="0"/>
              </a:defRPr>
            </a:lvl4pPr>
            <a:lvl5pPr algn="l" defTabSz="457200" rtl="0" fontAlgn="base">
              <a:spcBef>
                <a:spcPct val="0"/>
              </a:spcBef>
              <a:spcAft>
                <a:spcPct val="0"/>
              </a:spcAft>
              <a:defRPr sz="3600">
                <a:solidFill>
                  <a:srgbClr val="757575"/>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chemeClr val="tx1"/>
                </a:solidFill>
                <a:effectLst>
                  <a:outerShdw blurRad="38100" dist="38100" dir="2700000" algn="tl">
                    <a:srgbClr val="000000">
                      <a:alpha val="43137"/>
                    </a:srgbClr>
                  </a:outerShdw>
                </a:effectLst>
              </a:rPr>
              <a:t>Approaches on farming systems ….</a:t>
            </a:r>
            <a:endParaRPr lang="el-GR" sz="3200" b="1" dirty="0">
              <a:solidFill>
                <a:schemeClr val="tx1"/>
              </a:solidFill>
              <a:effectLst>
                <a:outerShdw blurRad="38100" dist="38100" dir="2700000" algn="tl">
                  <a:srgbClr val="000000">
                    <a:alpha val="43137"/>
                  </a:srgbClr>
                </a:outerShdw>
              </a:effectLst>
            </a:endParaRPr>
          </a:p>
        </p:txBody>
      </p:sp>
      <p:pic>
        <p:nvPicPr>
          <p:cNvPr id="7" name="Εικόνα 6">
            <a:extLst>
              <a:ext uri="{FF2B5EF4-FFF2-40B4-BE49-F238E27FC236}">
                <a16:creationId xmlns:a16="http://schemas.microsoft.com/office/drawing/2014/main" id="{3F679494-9651-4157-BE70-58BC669DA97C}"/>
              </a:ext>
            </a:extLst>
          </p:cNvPr>
          <p:cNvPicPr>
            <a:picLocks noChangeAspect="1"/>
          </p:cNvPicPr>
          <p:nvPr/>
        </p:nvPicPr>
        <p:blipFill>
          <a:blip r:embed="rId2"/>
          <a:stretch>
            <a:fillRect/>
          </a:stretch>
        </p:blipFill>
        <p:spPr>
          <a:xfrm>
            <a:off x="0" y="0"/>
            <a:ext cx="3673642" cy="6858000"/>
          </a:xfrm>
          <a:prstGeom prst="rect">
            <a:avLst/>
          </a:prstGeom>
          <a:scene3d>
            <a:camera prst="perspectiveRight"/>
            <a:lightRig rig="threePt" dir="t"/>
          </a:scene3d>
        </p:spPr>
      </p:pic>
      <p:sp>
        <p:nvSpPr>
          <p:cNvPr id="8" name="Ορθογώνιο 7">
            <a:extLst>
              <a:ext uri="{FF2B5EF4-FFF2-40B4-BE49-F238E27FC236}">
                <a16:creationId xmlns:a16="http://schemas.microsoft.com/office/drawing/2014/main" id="{D317E463-8DA9-490B-94B6-814DCE0C4C41}"/>
              </a:ext>
            </a:extLst>
          </p:cNvPr>
          <p:cNvSpPr/>
          <p:nvPr/>
        </p:nvSpPr>
        <p:spPr>
          <a:xfrm>
            <a:off x="3978440" y="575972"/>
            <a:ext cx="7652086" cy="4770537"/>
          </a:xfrm>
          <a:prstGeom prst="rect">
            <a:avLst/>
          </a:prstGeom>
        </p:spPr>
        <p:txBody>
          <a:bodyPr wrap="square">
            <a:spAutoFit/>
          </a:bodyPr>
          <a:lstStyle/>
          <a:p>
            <a:pPr algn="just"/>
            <a:r>
              <a:rPr lang="en-US" sz="2400" b="1" dirty="0">
                <a:solidFill>
                  <a:srgbClr val="FF0000"/>
                </a:solidFill>
              </a:rPr>
              <a:t>Producing the same amount of chicken today as 1965 </a:t>
            </a:r>
            <a:r>
              <a:rPr lang="en-US" sz="2400" b="1" dirty="0"/>
              <a:t>has 50% less impact </a:t>
            </a:r>
            <a:r>
              <a:rPr lang="en-US" sz="2400" b="1" dirty="0">
                <a:solidFill>
                  <a:srgbClr val="FF0000"/>
                </a:solidFill>
              </a:rPr>
              <a:t>on the environment. </a:t>
            </a:r>
          </a:p>
          <a:p>
            <a:pPr algn="just"/>
            <a:endParaRPr lang="en-US" sz="2400" b="1" dirty="0"/>
          </a:p>
          <a:p>
            <a:pPr algn="just"/>
            <a:r>
              <a:rPr lang="en-US" sz="2000" b="1" dirty="0"/>
              <a:t>Many factors contributed to the reduced environmental impact including:</a:t>
            </a:r>
          </a:p>
          <a:p>
            <a:pPr algn="just"/>
            <a:endParaRPr lang="en-US" sz="2400" dirty="0"/>
          </a:p>
          <a:p>
            <a:pPr algn="just">
              <a:buFont typeface="Arial" panose="020B0604020202020204" pitchFamily="34" charset="0"/>
              <a:buChar char="•"/>
            </a:pPr>
            <a:r>
              <a:rPr lang="en-US" sz="2400" dirty="0"/>
              <a:t>75% </a:t>
            </a:r>
            <a:r>
              <a:rPr lang="en-US" sz="2400" dirty="0">
                <a:solidFill>
                  <a:srgbClr val="FF0000"/>
                </a:solidFill>
              </a:rPr>
              <a:t>fewer resources </a:t>
            </a:r>
            <a:r>
              <a:rPr lang="en-US" sz="2400" dirty="0"/>
              <a:t>required in poultry production;</a:t>
            </a:r>
          </a:p>
          <a:p>
            <a:pPr algn="just">
              <a:buFont typeface="Arial" panose="020B0604020202020204" pitchFamily="34" charset="0"/>
              <a:buChar char="•"/>
            </a:pPr>
            <a:endParaRPr lang="en-US" sz="2400" dirty="0"/>
          </a:p>
          <a:p>
            <a:pPr algn="just">
              <a:buFont typeface="Arial" panose="020B0604020202020204" pitchFamily="34" charset="0"/>
              <a:buChar char="•"/>
            </a:pPr>
            <a:r>
              <a:rPr lang="en-US" sz="2400" dirty="0"/>
              <a:t>39% </a:t>
            </a:r>
            <a:r>
              <a:rPr lang="en-US" sz="2400" dirty="0">
                <a:solidFill>
                  <a:srgbClr val="FF0000"/>
                </a:solidFill>
              </a:rPr>
              <a:t>lesser fossil fuels</a:t>
            </a:r>
            <a:r>
              <a:rPr lang="en-US" sz="2400" dirty="0"/>
              <a:t>;</a:t>
            </a:r>
          </a:p>
          <a:p>
            <a:pPr algn="just">
              <a:buFont typeface="Arial" panose="020B0604020202020204" pitchFamily="34" charset="0"/>
              <a:buChar char="•"/>
            </a:pPr>
            <a:endParaRPr lang="en-US" sz="2400" dirty="0"/>
          </a:p>
          <a:p>
            <a:pPr algn="just">
              <a:buFont typeface="Arial" panose="020B0604020202020204" pitchFamily="34" charset="0"/>
              <a:buChar char="•"/>
            </a:pPr>
            <a:r>
              <a:rPr lang="en-US" sz="2400" dirty="0"/>
              <a:t>72% </a:t>
            </a:r>
            <a:r>
              <a:rPr lang="en-US" sz="2400" dirty="0">
                <a:solidFill>
                  <a:srgbClr val="FF0000"/>
                </a:solidFill>
              </a:rPr>
              <a:t>decrease in farm land </a:t>
            </a:r>
            <a:r>
              <a:rPr lang="en-US" sz="2400" dirty="0"/>
              <a:t>used in poultry production; </a:t>
            </a:r>
          </a:p>
          <a:p>
            <a:pPr algn="just">
              <a:buFont typeface="Arial" panose="020B0604020202020204" pitchFamily="34" charset="0"/>
              <a:buChar char="•"/>
            </a:pPr>
            <a:endParaRPr lang="en-US" sz="2400" dirty="0"/>
          </a:p>
          <a:p>
            <a:pPr algn="just">
              <a:buFont typeface="Arial" panose="020B0604020202020204" pitchFamily="34" charset="0"/>
              <a:buChar char="•"/>
            </a:pPr>
            <a:r>
              <a:rPr lang="en-US" sz="2400" dirty="0"/>
              <a:t>58% </a:t>
            </a:r>
            <a:r>
              <a:rPr lang="en-US" sz="2400" dirty="0">
                <a:solidFill>
                  <a:srgbClr val="FF0000"/>
                </a:solidFill>
              </a:rPr>
              <a:t>decrease in water </a:t>
            </a:r>
            <a:r>
              <a:rPr lang="en-US" sz="2400" dirty="0"/>
              <a:t>used in poultry production.</a:t>
            </a:r>
          </a:p>
        </p:txBody>
      </p:sp>
      <p:sp>
        <p:nvSpPr>
          <p:cNvPr id="2" name="TextBox 1">
            <a:extLst>
              <a:ext uri="{FF2B5EF4-FFF2-40B4-BE49-F238E27FC236}">
                <a16:creationId xmlns:a16="http://schemas.microsoft.com/office/drawing/2014/main" id="{F6E77C8E-AC94-4887-9320-910178CF2ADB}"/>
              </a:ext>
            </a:extLst>
          </p:cNvPr>
          <p:cNvSpPr txBox="1"/>
          <p:nvPr/>
        </p:nvSpPr>
        <p:spPr>
          <a:xfrm>
            <a:off x="3837482" y="5621311"/>
            <a:ext cx="7629993" cy="461665"/>
          </a:xfrm>
          <a:prstGeom prst="rect">
            <a:avLst/>
          </a:prstGeom>
          <a:noFill/>
        </p:spPr>
        <p:txBody>
          <a:bodyPr wrap="square" rtlCol="0">
            <a:spAutoFit/>
          </a:bodyPr>
          <a:lstStyle/>
          <a:p>
            <a:pPr algn="ctr"/>
            <a:r>
              <a:rPr lang="en-US" sz="2400" b="1" i="1" dirty="0">
                <a:solidFill>
                  <a:srgbClr val="C00000"/>
                </a:solidFill>
              </a:rPr>
              <a:t>+++ environmental friendlier energy sources …. </a:t>
            </a:r>
            <a:endParaRPr lang="el-GR" sz="2400" b="1" i="1" dirty="0">
              <a:solidFill>
                <a:srgbClr val="C00000"/>
              </a:solidFill>
            </a:endParaRPr>
          </a:p>
        </p:txBody>
      </p:sp>
    </p:spTree>
    <p:extLst>
      <p:ext uri="{BB962C8B-B14F-4D97-AF65-F5344CB8AC3E}">
        <p14:creationId xmlns:p14="http://schemas.microsoft.com/office/powerpoint/2010/main" val="493091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E4EC6FD7-2B9A-4A17-97E2-6ECA9D306AA2}"/>
              </a:ext>
            </a:extLst>
          </p:cNvPr>
          <p:cNvSpPr>
            <a:spLocks noGrp="1"/>
          </p:cNvSpPr>
          <p:nvPr>
            <p:ph type="ftr" sz="quarter" idx="11"/>
          </p:nvPr>
        </p:nvSpPr>
        <p:spPr/>
        <p:txBody>
          <a:bodyPr/>
          <a:lstStyle/>
          <a:p>
            <a:pPr>
              <a:defRPr/>
            </a:pPr>
            <a:r>
              <a:rPr lang="en-US"/>
              <a:t>   CLIMATE CHANGE IN AGRICULTURE   Project Nr. 586273-EPP-1-2017-1-EL-EPPKA2-CBHE-JP </a:t>
            </a:r>
          </a:p>
        </p:txBody>
      </p:sp>
      <p:sp>
        <p:nvSpPr>
          <p:cNvPr id="5" name="Τίτλος 1">
            <a:extLst>
              <a:ext uri="{FF2B5EF4-FFF2-40B4-BE49-F238E27FC236}">
                <a16:creationId xmlns:a16="http://schemas.microsoft.com/office/drawing/2014/main" id="{E7274792-9AC4-42F3-9AC7-A74211E82741}"/>
              </a:ext>
            </a:extLst>
          </p:cNvPr>
          <p:cNvSpPr txBox="1">
            <a:spLocks/>
          </p:cNvSpPr>
          <p:nvPr/>
        </p:nvSpPr>
        <p:spPr bwMode="auto">
          <a:xfrm>
            <a:off x="1608306" y="0"/>
            <a:ext cx="8596312" cy="465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0000" lnSpcReduction="20000"/>
          </a:bodyPr>
          <a:lstStyle>
            <a:lvl1pPr algn="l" defTabSz="457200" rtl="0" fontAlgn="base">
              <a:spcBef>
                <a:spcPct val="0"/>
              </a:spcBef>
              <a:spcAft>
                <a:spcPct val="0"/>
              </a:spcAft>
              <a:defRPr sz="3600" kern="1200">
                <a:solidFill>
                  <a:srgbClr val="757575"/>
                </a:solidFill>
                <a:latin typeface="Corbel" panose="020B0503020204020204" pitchFamily="34" charset="0"/>
                <a:ea typeface="+mj-ea"/>
                <a:cs typeface="+mj-cs"/>
              </a:defRPr>
            </a:lvl1pPr>
            <a:lvl2pPr algn="l" defTabSz="457200" rtl="0" fontAlgn="base">
              <a:spcBef>
                <a:spcPct val="0"/>
              </a:spcBef>
              <a:spcAft>
                <a:spcPct val="0"/>
              </a:spcAft>
              <a:defRPr sz="3600">
                <a:solidFill>
                  <a:srgbClr val="757575"/>
                </a:solidFill>
                <a:latin typeface="Corbel" pitchFamily="34" charset="0"/>
              </a:defRPr>
            </a:lvl2pPr>
            <a:lvl3pPr algn="l" defTabSz="457200" rtl="0" fontAlgn="base">
              <a:spcBef>
                <a:spcPct val="0"/>
              </a:spcBef>
              <a:spcAft>
                <a:spcPct val="0"/>
              </a:spcAft>
              <a:defRPr sz="3600">
                <a:solidFill>
                  <a:srgbClr val="757575"/>
                </a:solidFill>
                <a:latin typeface="Corbel" pitchFamily="34" charset="0"/>
              </a:defRPr>
            </a:lvl3pPr>
            <a:lvl4pPr algn="l" defTabSz="457200" rtl="0" fontAlgn="base">
              <a:spcBef>
                <a:spcPct val="0"/>
              </a:spcBef>
              <a:spcAft>
                <a:spcPct val="0"/>
              </a:spcAft>
              <a:defRPr sz="3600">
                <a:solidFill>
                  <a:srgbClr val="757575"/>
                </a:solidFill>
                <a:latin typeface="Corbel" pitchFamily="34" charset="0"/>
              </a:defRPr>
            </a:lvl4pPr>
            <a:lvl5pPr algn="l" defTabSz="457200" rtl="0" fontAlgn="base">
              <a:spcBef>
                <a:spcPct val="0"/>
              </a:spcBef>
              <a:spcAft>
                <a:spcPct val="0"/>
              </a:spcAft>
              <a:defRPr sz="3600">
                <a:solidFill>
                  <a:srgbClr val="757575"/>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chemeClr val="tx1"/>
                </a:solidFill>
                <a:effectLst>
                  <a:outerShdw blurRad="38100" dist="38100" dir="2700000" algn="tl">
                    <a:srgbClr val="000000">
                      <a:alpha val="43137"/>
                    </a:srgbClr>
                  </a:outerShdw>
                </a:effectLst>
              </a:rPr>
              <a:t>Approaches on farming systems ….</a:t>
            </a:r>
            <a:endParaRPr lang="el-GR" sz="3200" b="1" dirty="0">
              <a:solidFill>
                <a:schemeClr val="tx1"/>
              </a:solidFill>
              <a:effectLst>
                <a:outerShdw blurRad="38100" dist="38100" dir="2700000" algn="tl">
                  <a:srgbClr val="000000">
                    <a:alpha val="43137"/>
                  </a:srgbClr>
                </a:outerShdw>
              </a:effectLst>
            </a:endParaRPr>
          </a:p>
        </p:txBody>
      </p:sp>
      <p:pic>
        <p:nvPicPr>
          <p:cNvPr id="7" name="Εικόνα 6">
            <a:extLst>
              <a:ext uri="{FF2B5EF4-FFF2-40B4-BE49-F238E27FC236}">
                <a16:creationId xmlns:a16="http://schemas.microsoft.com/office/drawing/2014/main" id="{4DB50F0B-36D5-4F40-BC40-3813A5924151}"/>
              </a:ext>
            </a:extLst>
          </p:cNvPr>
          <p:cNvPicPr>
            <a:picLocks noChangeAspect="1"/>
          </p:cNvPicPr>
          <p:nvPr/>
        </p:nvPicPr>
        <p:blipFill>
          <a:blip r:embed="rId2"/>
          <a:stretch>
            <a:fillRect/>
          </a:stretch>
        </p:blipFill>
        <p:spPr>
          <a:xfrm>
            <a:off x="0" y="866274"/>
            <a:ext cx="8694628" cy="3416968"/>
          </a:xfrm>
          <a:prstGeom prst="rect">
            <a:avLst/>
          </a:prstGeom>
        </p:spPr>
      </p:pic>
      <p:pic>
        <p:nvPicPr>
          <p:cNvPr id="8" name="Εικόνα 7">
            <a:extLst>
              <a:ext uri="{FF2B5EF4-FFF2-40B4-BE49-F238E27FC236}">
                <a16:creationId xmlns:a16="http://schemas.microsoft.com/office/drawing/2014/main" id="{CE2A7AAA-CE56-460E-8FE5-6E799713D591}"/>
              </a:ext>
            </a:extLst>
          </p:cNvPr>
          <p:cNvPicPr>
            <a:picLocks noChangeAspect="1"/>
          </p:cNvPicPr>
          <p:nvPr/>
        </p:nvPicPr>
        <p:blipFill>
          <a:blip r:embed="rId3"/>
          <a:stretch>
            <a:fillRect/>
          </a:stretch>
        </p:blipFill>
        <p:spPr>
          <a:xfrm>
            <a:off x="8598568" y="2515515"/>
            <a:ext cx="3593432" cy="4342485"/>
          </a:xfrm>
          <a:prstGeom prst="rect">
            <a:avLst/>
          </a:prstGeom>
          <a:scene3d>
            <a:camera prst="obliqueTopRight"/>
            <a:lightRig rig="threePt" dir="t"/>
          </a:scene3d>
        </p:spPr>
      </p:pic>
      <p:sp>
        <p:nvSpPr>
          <p:cNvPr id="9" name="Ορθογώνιο 8">
            <a:extLst>
              <a:ext uri="{FF2B5EF4-FFF2-40B4-BE49-F238E27FC236}">
                <a16:creationId xmlns:a16="http://schemas.microsoft.com/office/drawing/2014/main" id="{E3294533-8F41-46CC-AC35-36DE12BD9D17}"/>
              </a:ext>
            </a:extLst>
          </p:cNvPr>
          <p:cNvSpPr/>
          <p:nvPr/>
        </p:nvSpPr>
        <p:spPr>
          <a:xfrm>
            <a:off x="1973178" y="5512151"/>
            <a:ext cx="7267074" cy="261610"/>
          </a:xfrm>
          <a:prstGeom prst="rect">
            <a:avLst/>
          </a:prstGeom>
        </p:spPr>
        <p:txBody>
          <a:bodyPr wrap="square">
            <a:spAutoFit/>
          </a:bodyPr>
          <a:lstStyle/>
          <a:p>
            <a:r>
              <a:rPr lang="en-US" sz="1100" i="1" dirty="0">
                <a:latin typeface="Arial" panose="020B0604020202020204" pitchFamily="34" charset="0"/>
              </a:rPr>
              <a:t>Source: Greenhouse Gas Emission from the Danish Broiler Production estimated via LCA Methodology. 2011</a:t>
            </a:r>
            <a:endParaRPr lang="el-GR" sz="1100" i="1" dirty="0"/>
          </a:p>
        </p:txBody>
      </p:sp>
      <p:sp>
        <p:nvSpPr>
          <p:cNvPr id="10" name="Οβάλ 9">
            <a:extLst>
              <a:ext uri="{FF2B5EF4-FFF2-40B4-BE49-F238E27FC236}">
                <a16:creationId xmlns:a16="http://schemas.microsoft.com/office/drawing/2014/main" id="{590AEC6A-1665-4D47-B5BC-C0D432F2FD6E}"/>
              </a:ext>
            </a:extLst>
          </p:cNvPr>
          <p:cNvSpPr/>
          <p:nvPr/>
        </p:nvSpPr>
        <p:spPr>
          <a:xfrm>
            <a:off x="5614736" y="3513221"/>
            <a:ext cx="882316" cy="59355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37103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4F97BC9-77D6-4AA3-BBC1-8AC90864D93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529389" y="0"/>
            <a:ext cx="9384633" cy="6858000"/>
          </a:xfrm>
          <a:prstGeom prst="rect">
            <a:avLst/>
          </a:prstGeom>
        </p:spPr>
      </p:pic>
      <p:sp>
        <p:nvSpPr>
          <p:cNvPr id="6" name="Οβάλ 5">
            <a:extLst>
              <a:ext uri="{FF2B5EF4-FFF2-40B4-BE49-F238E27FC236}">
                <a16:creationId xmlns:a16="http://schemas.microsoft.com/office/drawing/2014/main" id="{86EE0DF7-2530-4CD7-9EC3-AC2B410C9B9D}"/>
              </a:ext>
            </a:extLst>
          </p:cNvPr>
          <p:cNvSpPr/>
          <p:nvPr/>
        </p:nvSpPr>
        <p:spPr>
          <a:xfrm>
            <a:off x="3850105" y="1860885"/>
            <a:ext cx="978568" cy="1058779"/>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8" name="Ευθύγραμμο βέλος σύνδεσης 7">
            <a:extLst>
              <a:ext uri="{FF2B5EF4-FFF2-40B4-BE49-F238E27FC236}">
                <a16:creationId xmlns:a16="http://schemas.microsoft.com/office/drawing/2014/main" id="{3F15D1F5-8549-4117-A573-5E490DBCE97D}"/>
              </a:ext>
            </a:extLst>
          </p:cNvPr>
          <p:cNvCxnSpPr/>
          <p:nvPr/>
        </p:nvCxnSpPr>
        <p:spPr>
          <a:xfrm flipH="1">
            <a:off x="4491789" y="2021305"/>
            <a:ext cx="930443" cy="0"/>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E073D37F-96EE-4F7A-B29E-0D279255F74B}"/>
              </a:ext>
            </a:extLst>
          </p:cNvPr>
          <p:cNvCxnSpPr/>
          <p:nvPr/>
        </p:nvCxnSpPr>
        <p:spPr>
          <a:xfrm flipH="1">
            <a:off x="4547937" y="2382251"/>
            <a:ext cx="930443" cy="0"/>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FA0D4969-8B88-4B34-B561-E3B0851625ED}"/>
              </a:ext>
            </a:extLst>
          </p:cNvPr>
          <p:cNvCxnSpPr/>
          <p:nvPr/>
        </p:nvCxnSpPr>
        <p:spPr>
          <a:xfrm flipH="1">
            <a:off x="4539917" y="2695072"/>
            <a:ext cx="930443" cy="0"/>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4A69B8F-1132-40C0-9990-99B55A2C0E35}"/>
              </a:ext>
            </a:extLst>
          </p:cNvPr>
          <p:cNvSpPr txBox="1"/>
          <p:nvPr/>
        </p:nvSpPr>
        <p:spPr>
          <a:xfrm>
            <a:off x="5871410" y="1844842"/>
            <a:ext cx="2935706" cy="369332"/>
          </a:xfrm>
          <a:prstGeom prst="rect">
            <a:avLst/>
          </a:prstGeom>
          <a:noFill/>
        </p:spPr>
        <p:txBody>
          <a:bodyPr wrap="square" rtlCol="0">
            <a:spAutoFit/>
          </a:bodyPr>
          <a:lstStyle/>
          <a:p>
            <a:r>
              <a:rPr lang="en-US" b="1" dirty="0"/>
              <a:t>Conventional production</a:t>
            </a:r>
            <a:endParaRPr lang="el-GR" b="1" dirty="0"/>
          </a:p>
        </p:txBody>
      </p:sp>
      <p:sp>
        <p:nvSpPr>
          <p:cNvPr id="12" name="TextBox 11">
            <a:extLst>
              <a:ext uri="{FF2B5EF4-FFF2-40B4-BE49-F238E27FC236}">
                <a16:creationId xmlns:a16="http://schemas.microsoft.com/office/drawing/2014/main" id="{8DB96EA8-F251-41D3-A4F4-B2E50CBB428F}"/>
              </a:ext>
            </a:extLst>
          </p:cNvPr>
          <p:cNvSpPr txBox="1"/>
          <p:nvPr/>
        </p:nvSpPr>
        <p:spPr>
          <a:xfrm>
            <a:off x="5879432" y="2237872"/>
            <a:ext cx="2935706" cy="369332"/>
          </a:xfrm>
          <a:prstGeom prst="rect">
            <a:avLst/>
          </a:prstGeom>
          <a:noFill/>
        </p:spPr>
        <p:txBody>
          <a:bodyPr wrap="square" rtlCol="0">
            <a:spAutoFit/>
          </a:bodyPr>
          <a:lstStyle/>
          <a:p>
            <a:r>
              <a:rPr lang="en-US" b="1" dirty="0"/>
              <a:t>Free range production</a:t>
            </a:r>
            <a:endParaRPr lang="el-GR" b="1" dirty="0"/>
          </a:p>
        </p:txBody>
      </p:sp>
      <p:sp>
        <p:nvSpPr>
          <p:cNvPr id="13" name="TextBox 12">
            <a:extLst>
              <a:ext uri="{FF2B5EF4-FFF2-40B4-BE49-F238E27FC236}">
                <a16:creationId xmlns:a16="http://schemas.microsoft.com/office/drawing/2014/main" id="{A3C8FB7F-C57F-4D57-8928-C8CE86DDDB53}"/>
              </a:ext>
            </a:extLst>
          </p:cNvPr>
          <p:cNvSpPr txBox="1"/>
          <p:nvPr/>
        </p:nvSpPr>
        <p:spPr>
          <a:xfrm>
            <a:off x="5927558" y="2558716"/>
            <a:ext cx="2935706" cy="369332"/>
          </a:xfrm>
          <a:prstGeom prst="rect">
            <a:avLst/>
          </a:prstGeom>
          <a:noFill/>
        </p:spPr>
        <p:txBody>
          <a:bodyPr wrap="square" rtlCol="0">
            <a:spAutoFit/>
          </a:bodyPr>
          <a:lstStyle/>
          <a:p>
            <a:r>
              <a:rPr lang="en-US" b="1" dirty="0"/>
              <a:t>Organic production</a:t>
            </a:r>
            <a:endParaRPr lang="el-GR" b="1" dirty="0"/>
          </a:p>
        </p:txBody>
      </p:sp>
    </p:spTree>
    <p:extLst>
      <p:ext uri="{BB962C8B-B14F-4D97-AF65-F5344CB8AC3E}">
        <p14:creationId xmlns:p14="http://schemas.microsoft.com/office/powerpoint/2010/main" val="81475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08B768DD-EAAB-4D2A-96BA-4CA365D8AF52}"/>
              </a:ext>
            </a:extLst>
          </p:cNvPr>
          <p:cNvSpPr>
            <a:spLocks noGrp="1"/>
          </p:cNvSpPr>
          <p:nvPr>
            <p:ph type="ftr" sz="quarter" idx="11"/>
          </p:nvPr>
        </p:nvSpPr>
        <p:spPr/>
        <p:txBody>
          <a:bodyPr/>
          <a:lstStyle/>
          <a:p>
            <a:pPr>
              <a:defRPr/>
            </a:pPr>
            <a:r>
              <a:rPr lang="en-US"/>
              <a:t>   CLIMATE CHANGE IN AGRICULTURE   Project Nr. 586273-EPP-1-2017-1-EL-EPPKA2-CBHE-JP </a:t>
            </a:r>
          </a:p>
        </p:txBody>
      </p:sp>
      <p:pic>
        <p:nvPicPr>
          <p:cNvPr id="10" name="Εικόνα 9">
            <a:extLst>
              <a:ext uri="{FF2B5EF4-FFF2-40B4-BE49-F238E27FC236}">
                <a16:creationId xmlns:a16="http://schemas.microsoft.com/office/drawing/2014/main" id="{505E50E4-0E12-4B8E-8F21-DAB26C7CFF1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5981700" cy="2990850"/>
          </a:xfrm>
          <a:prstGeom prst="rect">
            <a:avLst/>
          </a:prstGeom>
        </p:spPr>
      </p:pic>
      <p:sp>
        <p:nvSpPr>
          <p:cNvPr id="11" name="Ορθογώνιο 10">
            <a:extLst>
              <a:ext uri="{FF2B5EF4-FFF2-40B4-BE49-F238E27FC236}">
                <a16:creationId xmlns:a16="http://schemas.microsoft.com/office/drawing/2014/main" id="{3CEB95B6-DD65-435F-A5D0-BC31A3100CD5}"/>
              </a:ext>
            </a:extLst>
          </p:cNvPr>
          <p:cNvSpPr/>
          <p:nvPr/>
        </p:nvSpPr>
        <p:spPr>
          <a:xfrm>
            <a:off x="0" y="3234171"/>
            <a:ext cx="5390147" cy="3139321"/>
          </a:xfrm>
          <a:prstGeom prst="rect">
            <a:avLst/>
          </a:prstGeom>
        </p:spPr>
        <p:txBody>
          <a:bodyPr wrap="square">
            <a:spAutoFit/>
          </a:bodyPr>
          <a:lstStyle/>
          <a:p>
            <a:pPr marL="285750" indent="-285750">
              <a:buFont typeface="Arial" panose="020B0604020202020204" pitchFamily="34" charset="0"/>
              <a:buChar char="•"/>
            </a:pPr>
            <a:r>
              <a:rPr lang="en-US" i="1" dirty="0"/>
              <a:t>Case 1:</a:t>
            </a:r>
            <a:r>
              <a:rPr lang="en-US" dirty="0"/>
              <a:t> Production of chicken meat in </a:t>
            </a:r>
            <a:r>
              <a:rPr lang="en-US" b="1" dirty="0">
                <a:solidFill>
                  <a:srgbClr val="C00000"/>
                </a:solidFill>
                <a:effectLst>
                  <a:outerShdw blurRad="38100" dist="38100" dir="2700000" algn="tl">
                    <a:srgbClr val="000000">
                      <a:alpha val="43137"/>
                    </a:srgbClr>
                  </a:outerShdw>
                </a:effectLst>
              </a:rPr>
              <a:t>summer</a:t>
            </a:r>
            <a:r>
              <a:rPr lang="en-US" dirty="0"/>
              <a:t>.</a:t>
            </a:r>
          </a:p>
          <a:p>
            <a:pPr marL="285750" indent="-285750">
              <a:buFont typeface="Arial" panose="020B0604020202020204" pitchFamily="34" charset="0"/>
              <a:buChar char="•"/>
            </a:pPr>
            <a:r>
              <a:rPr lang="en-US" i="1" dirty="0"/>
              <a:t>Case 2:</a:t>
            </a:r>
            <a:r>
              <a:rPr lang="en-US" dirty="0"/>
              <a:t> Production of chicken meat in </a:t>
            </a:r>
            <a:r>
              <a:rPr lang="en-US" b="1" dirty="0">
                <a:solidFill>
                  <a:srgbClr val="C00000"/>
                </a:solidFill>
                <a:effectLst>
                  <a:outerShdw blurRad="38100" dist="38100" dir="2700000" algn="tl">
                    <a:srgbClr val="000000">
                      <a:alpha val="43137"/>
                    </a:srgbClr>
                  </a:outerShdw>
                </a:effectLst>
              </a:rPr>
              <a:t>winter</a:t>
            </a:r>
            <a:r>
              <a:rPr lang="en-US" dirty="0"/>
              <a:t>.</a:t>
            </a:r>
          </a:p>
          <a:p>
            <a:pPr marL="285750" indent="-285750">
              <a:buFont typeface="Arial" panose="020B0604020202020204" pitchFamily="34" charset="0"/>
              <a:buChar char="•"/>
            </a:pPr>
            <a:r>
              <a:rPr lang="en-GB" dirty="0"/>
              <a:t>40 broiler producers+ </a:t>
            </a:r>
            <a:r>
              <a:rPr lang="en-US" dirty="0"/>
              <a:t>1 slaughterhouse (Iran)</a:t>
            </a:r>
          </a:p>
          <a:p>
            <a:pPr marL="285750" indent="-285750">
              <a:buFont typeface="Arial" panose="020B0604020202020204" pitchFamily="34" charset="0"/>
              <a:buChar char="•"/>
            </a:pPr>
            <a:r>
              <a:rPr lang="en-US" dirty="0"/>
              <a:t>The system boundary comprised all inputs from     </a:t>
            </a:r>
            <a:br>
              <a:rPr lang="en-US" dirty="0"/>
            </a:br>
            <a:r>
              <a:rPr lang="en-US" dirty="0"/>
              <a:t>    -the broiler production in farms (e.g. feed     </a:t>
            </a:r>
            <a:br>
              <a:rPr lang="en-US" dirty="0"/>
            </a:br>
            <a:r>
              <a:rPr lang="en-US" dirty="0"/>
              <a:t>     ingredients and detergents production) to the   </a:t>
            </a:r>
            <a:br>
              <a:rPr lang="en-US" dirty="0"/>
            </a:br>
            <a:r>
              <a:rPr lang="en-US" dirty="0"/>
              <a:t>     slaughterhouse gate (packed meat). </a:t>
            </a:r>
          </a:p>
          <a:p>
            <a:r>
              <a:rPr lang="en-US" dirty="0"/>
              <a:t>        -No further environmental impacts after the  </a:t>
            </a:r>
            <a:br>
              <a:rPr lang="en-US" dirty="0"/>
            </a:br>
            <a:r>
              <a:rPr lang="en-US" dirty="0"/>
              <a:t>         slaughterhouse were included. </a:t>
            </a:r>
          </a:p>
          <a:p>
            <a:pPr marL="285750" indent="-285750">
              <a:buFont typeface="Arial" panose="020B0604020202020204" pitchFamily="34" charset="0"/>
              <a:buChar char="•"/>
            </a:pPr>
            <a:r>
              <a:rPr lang="en-US" dirty="0"/>
              <a:t>Machinery and buildings were not considered in the calculations.</a:t>
            </a:r>
          </a:p>
        </p:txBody>
      </p:sp>
      <p:pic>
        <p:nvPicPr>
          <p:cNvPr id="13" name="Εικόνα 12">
            <a:extLst>
              <a:ext uri="{FF2B5EF4-FFF2-40B4-BE49-F238E27FC236}">
                <a16:creationId xmlns:a16="http://schemas.microsoft.com/office/drawing/2014/main" id="{6172AA11-C79A-44B3-BB71-6A294143030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903495" y="16041"/>
            <a:ext cx="6288505" cy="3750671"/>
          </a:xfrm>
          <a:prstGeom prst="rect">
            <a:avLst/>
          </a:prstGeom>
        </p:spPr>
      </p:pic>
      <p:sp>
        <p:nvSpPr>
          <p:cNvPr id="14" name="Ορθογώνιο 13">
            <a:extLst>
              <a:ext uri="{FF2B5EF4-FFF2-40B4-BE49-F238E27FC236}">
                <a16:creationId xmlns:a16="http://schemas.microsoft.com/office/drawing/2014/main" id="{C6799C4A-EF7D-4EC1-9E1A-7859F622DC46}"/>
              </a:ext>
            </a:extLst>
          </p:cNvPr>
          <p:cNvSpPr/>
          <p:nvPr/>
        </p:nvSpPr>
        <p:spPr>
          <a:xfrm>
            <a:off x="5839326" y="4170492"/>
            <a:ext cx="6096000" cy="1938992"/>
          </a:xfrm>
          <a:prstGeom prst="rect">
            <a:avLst/>
          </a:prstGeom>
        </p:spPr>
        <p:txBody>
          <a:bodyPr>
            <a:spAutoFit/>
          </a:bodyPr>
          <a:lstStyle/>
          <a:p>
            <a:pPr marL="285750" indent="-285750" algn="just">
              <a:buFont typeface="Arial" panose="020B0604020202020204" pitchFamily="34" charset="0"/>
              <a:buChar char="•"/>
            </a:pPr>
            <a:r>
              <a:rPr lang="en-US" sz="2000" dirty="0"/>
              <a:t>The global warming potential, acidification and eutrophication for production of 1 ton packed meat were higher in winter than in summer.</a:t>
            </a:r>
          </a:p>
          <a:p>
            <a:pPr algn="just"/>
            <a:endParaRPr lang="en-US" sz="2000" dirty="0"/>
          </a:p>
          <a:p>
            <a:pPr marL="285750" indent="-285750" algn="just">
              <a:buFont typeface="Arial" panose="020B0604020202020204" pitchFamily="34" charset="0"/>
              <a:buChar char="•"/>
            </a:pPr>
            <a:r>
              <a:rPr lang="en-US" sz="2000" dirty="0"/>
              <a:t> The production stage was the main source of environmental impacts (over 50%)</a:t>
            </a:r>
            <a:endParaRPr lang="el-GR" sz="2000" dirty="0"/>
          </a:p>
        </p:txBody>
      </p:sp>
    </p:spTree>
    <p:extLst>
      <p:ext uri="{BB962C8B-B14F-4D97-AF65-F5344CB8AC3E}">
        <p14:creationId xmlns:p14="http://schemas.microsoft.com/office/powerpoint/2010/main" val="1247745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5B79574B-A3FA-4F0F-91AD-1F0CFC9A4AD6}"/>
              </a:ext>
            </a:extLst>
          </p:cNvPr>
          <p:cNvSpPr>
            <a:spLocks noGrp="1"/>
          </p:cNvSpPr>
          <p:nvPr>
            <p:ph type="ftr" sz="quarter" idx="11"/>
          </p:nvPr>
        </p:nvSpPr>
        <p:spPr/>
        <p:txBody>
          <a:bodyPr/>
          <a:lstStyle/>
          <a:p>
            <a:pPr>
              <a:defRPr/>
            </a:pPr>
            <a:r>
              <a:rPr lang="en-US"/>
              <a:t>   CLIMATE CHANGE IN AGRICULTURE   Project Nr. 586273-EPP-1-2017-1-EL-EPPKA2-CBHE-JP </a:t>
            </a:r>
          </a:p>
        </p:txBody>
      </p:sp>
      <p:pic>
        <p:nvPicPr>
          <p:cNvPr id="5" name="Εικόνα 4">
            <a:extLst>
              <a:ext uri="{FF2B5EF4-FFF2-40B4-BE49-F238E27FC236}">
                <a16:creationId xmlns:a16="http://schemas.microsoft.com/office/drawing/2014/main" id="{0A5806CC-52A4-404D-81F0-9D1BABD16769}"/>
              </a:ext>
            </a:extLst>
          </p:cNvPr>
          <p:cNvPicPr>
            <a:picLocks noChangeAspect="1"/>
          </p:cNvPicPr>
          <p:nvPr/>
        </p:nvPicPr>
        <p:blipFill>
          <a:blip r:embed="rId3"/>
          <a:stretch>
            <a:fillRect/>
          </a:stretch>
        </p:blipFill>
        <p:spPr>
          <a:xfrm>
            <a:off x="2431382" y="263441"/>
            <a:ext cx="6657474" cy="1531270"/>
          </a:xfrm>
          <a:prstGeom prst="rect">
            <a:avLst/>
          </a:prstGeom>
        </p:spPr>
      </p:pic>
      <p:sp>
        <p:nvSpPr>
          <p:cNvPr id="6" name="Τίτλος 1">
            <a:extLst>
              <a:ext uri="{FF2B5EF4-FFF2-40B4-BE49-F238E27FC236}">
                <a16:creationId xmlns:a16="http://schemas.microsoft.com/office/drawing/2014/main" id="{7360D122-E329-4F6C-9463-4D494A219AC8}"/>
              </a:ext>
            </a:extLst>
          </p:cNvPr>
          <p:cNvSpPr txBox="1">
            <a:spLocks/>
          </p:cNvSpPr>
          <p:nvPr/>
        </p:nvSpPr>
        <p:spPr bwMode="auto">
          <a:xfrm>
            <a:off x="1608306" y="0"/>
            <a:ext cx="8596312" cy="465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0000" lnSpcReduction="20000"/>
          </a:bodyPr>
          <a:lstStyle>
            <a:lvl1pPr algn="l" defTabSz="457200" rtl="0" fontAlgn="base">
              <a:spcBef>
                <a:spcPct val="0"/>
              </a:spcBef>
              <a:spcAft>
                <a:spcPct val="0"/>
              </a:spcAft>
              <a:defRPr sz="3600" kern="1200">
                <a:solidFill>
                  <a:srgbClr val="757575"/>
                </a:solidFill>
                <a:latin typeface="Corbel" panose="020B0503020204020204" pitchFamily="34" charset="0"/>
                <a:ea typeface="+mj-ea"/>
                <a:cs typeface="+mj-cs"/>
              </a:defRPr>
            </a:lvl1pPr>
            <a:lvl2pPr algn="l" defTabSz="457200" rtl="0" fontAlgn="base">
              <a:spcBef>
                <a:spcPct val="0"/>
              </a:spcBef>
              <a:spcAft>
                <a:spcPct val="0"/>
              </a:spcAft>
              <a:defRPr sz="3600">
                <a:solidFill>
                  <a:srgbClr val="757575"/>
                </a:solidFill>
                <a:latin typeface="Corbel" pitchFamily="34" charset="0"/>
              </a:defRPr>
            </a:lvl2pPr>
            <a:lvl3pPr algn="l" defTabSz="457200" rtl="0" fontAlgn="base">
              <a:spcBef>
                <a:spcPct val="0"/>
              </a:spcBef>
              <a:spcAft>
                <a:spcPct val="0"/>
              </a:spcAft>
              <a:defRPr sz="3600">
                <a:solidFill>
                  <a:srgbClr val="757575"/>
                </a:solidFill>
                <a:latin typeface="Corbel" pitchFamily="34" charset="0"/>
              </a:defRPr>
            </a:lvl3pPr>
            <a:lvl4pPr algn="l" defTabSz="457200" rtl="0" fontAlgn="base">
              <a:spcBef>
                <a:spcPct val="0"/>
              </a:spcBef>
              <a:spcAft>
                <a:spcPct val="0"/>
              </a:spcAft>
              <a:defRPr sz="3600">
                <a:solidFill>
                  <a:srgbClr val="757575"/>
                </a:solidFill>
                <a:latin typeface="Corbel" pitchFamily="34" charset="0"/>
              </a:defRPr>
            </a:lvl4pPr>
            <a:lvl5pPr algn="l" defTabSz="457200" rtl="0" fontAlgn="base">
              <a:spcBef>
                <a:spcPct val="0"/>
              </a:spcBef>
              <a:spcAft>
                <a:spcPct val="0"/>
              </a:spcAft>
              <a:defRPr sz="3600">
                <a:solidFill>
                  <a:srgbClr val="757575"/>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chemeClr val="tx1"/>
                </a:solidFill>
                <a:effectLst>
                  <a:outerShdw blurRad="38100" dist="38100" dir="2700000" algn="tl">
                    <a:srgbClr val="000000">
                      <a:alpha val="43137"/>
                    </a:srgbClr>
                  </a:outerShdw>
                </a:effectLst>
              </a:rPr>
              <a:t>Approaches on farming systems ….</a:t>
            </a:r>
            <a:endParaRPr lang="el-GR" sz="3200" b="1" dirty="0">
              <a:solidFill>
                <a:schemeClr val="tx1"/>
              </a:solidFill>
              <a:effectLst>
                <a:outerShdw blurRad="38100" dist="38100" dir="2700000" algn="tl">
                  <a:srgbClr val="000000">
                    <a:alpha val="43137"/>
                  </a:srgbClr>
                </a:outerShdw>
              </a:effectLst>
            </a:endParaRPr>
          </a:p>
        </p:txBody>
      </p:sp>
      <p:pic>
        <p:nvPicPr>
          <p:cNvPr id="7" name="Εικόνα 6">
            <a:extLst>
              <a:ext uri="{FF2B5EF4-FFF2-40B4-BE49-F238E27FC236}">
                <a16:creationId xmlns:a16="http://schemas.microsoft.com/office/drawing/2014/main" id="{02D5B238-6F16-4457-8D13-23FB208AE4D9}"/>
              </a:ext>
            </a:extLst>
          </p:cNvPr>
          <p:cNvPicPr>
            <a:picLocks noChangeAspect="1"/>
          </p:cNvPicPr>
          <p:nvPr/>
        </p:nvPicPr>
        <p:blipFill>
          <a:blip r:embed="rId4"/>
          <a:stretch>
            <a:fillRect/>
          </a:stretch>
        </p:blipFill>
        <p:spPr>
          <a:xfrm>
            <a:off x="178217" y="2139866"/>
            <a:ext cx="11099383" cy="3696274"/>
          </a:xfrm>
          <a:prstGeom prst="rect">
            <a:avLst/>
          </a:prstGeom>
        </p:spPr>
      </p:pic>
      <p:sp>
        <p:nvSpPr>
          <p:cNvPr id="2" name="Οβάλ 1">
            <a:extLst>
              <a:ext uri="{FF2B5EF4-FFF2-40B4-BE49-F238E27FC236}">
                <a16:creationId xmlns:a16="http://schemas.microsoft.com/office/drawing/2014/main" id="{880F792A-FF18-490D-A608-132A08B812F9}"/>
              </a:ext>
            </a:extLst>
          </p:cNvPr>
          <p:cNvSpPr/>
          <p:nvPr/>
        </p:nvSpPr>
        <p:spPr>
          <a:xfrm>
            <a:off x="3420533" y="4944533"/>
            <a:ext cx="778934" cy="49106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5833663E-4022-46C3-B00B-A52B2088110A}"/>
              </a:ext>
            </a:extLst>
          </p:cNvPr>
          <p:cNvSpPr/>
          <p:nvPr/>
        </p:nvSpPr>
        <p:spPr>
          <a:xfrm>
            <a:off x="5266266" y="4944533"/>
            <a:ext cx="778934" cy="49106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2DB00959-3507-4556-8594-ADEDF0500FAC}"/>
              </a:ext>
            </a:extLst>
          </p:cNvPr>
          <p:cNvSpPr/>
          <p:nvPr/>
        </p:nvSpPr>
        <p:spPr>
          <a:xfrm>
            <a:off x="9381067" y="4910666"/>
            <a:ext cx="778934" cy="49106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a:extLst>
              <a:ext uri="{FF2B5EF4-FFF2-40B4-BE49-F238E27FC236}">
                <a16:creationId xmlns:a16="http://schemas.microsoft.com/office/drawing/2014/main" id="{18AC8819-8D3B-40F1-973C-5B815D70BCF3}"/>
              </a:ext>
            </a:extLst>
          </p:cNvPr>
          <p:cNvSpPr/>
          <p:nvPr/>
        </p:nvSpPr>
        <p:spPr>
          <a:xfrm>
            <a:off x="7298266" y="4961466"/>
            <a:ext cx="778934" cy="49106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2">
            <a:extLst>
              <a:ext uri="{FF2B5EF4-FFF2-40B4-BE49-F238E27FC236}">
                <a16:creationId xmlns:a16="http://schemas.microsoft.com/office/drawing/2014/main" id="{BD840C35-5DF3-4B77-A8E8-EA3707497662}"/>
              </a:ext>
            </a:extLst>
          </p:cNvPr>
          <p:cNvSpPr/>
          <p:nvPr/>
        </p:nvSpPr>
        <p:spPr>
          <a:xfrm>
            <a:off x="812800" y="2133600"/>
            <a:ext cx="2997200" cy="355600"/>
          </a:xfrm>
          <a:prstGeom prst="rect">
            <a:avLst/>
          </a:pr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C00000"/>
              </a:solidFill>
            </a:endParaRPr>
          </a:p>
        </p:txBody>
      </p:sp>
      <p:sp>
        <p:nvSpPr>
          <p:cNvPr id="11" name="Ορθογώνιο 10">
            <a:extLst>
              <a:ext uri="{FF2B5EF4-FFF2-40B4-BE49-F238E27FC236}">
                <a16:creationId xmlns:a16="http://schemas.microsoft.com/office/drawing/2014/main" id="{69DFA091-72EF-46E6-A82F-3B8E46AADDB9}"/>
              </a:ext>
            </a:extLst>
          </p:cNvPr>
          <p:cNvSpPr/>
          <p:nvPr/>
        </p:nvSpPr>
        <p:spPr>
          <a:xfrm>
            <a:off x="8177153" y="5587483"/>
            <a:ext cx="3124317" cy="369332"/>
          </a:xfrm>
          <a:prstGeom prst="rect">
            <a:avLst/>
          </a:prstGeom>
        </p:spPr>
        <p:txBody>
          <a:bodyPr wrap="none">
            <a:spAutoFit/>
          </a:bodyPr>
          <a:lstStyle/>
          <a:p>
            <a:r>
              <a:rPr lang="en-GB" dirty="0">
                <a:latin typeface="ComputerModern-Regular"/>
              </a:rPr>
              <a:t>2012 Poultry Science 91 :26–40</a:t>
            </a:r>
            <a:endParaRPr lang="el-GR" dirty="0"/>
          </a:p>
        </p:txBody>
      </p:sp>
    </p:spTree>
    <p:extLst>
      <p:ext uri="{BB962C8B-B14F-4D97-AF65-F5344CB8AC3E}">
        <p14:creationId xmlns:p14="http://schemas.microsoft.com/office/powerpoint/2010/main" val="113046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E9CCC138-1CE9-4392-853D-EAEC1AC0923D}"/>
              </a:ext>
            </a:extLst>
          </p:cNvPr>
          <p:cNvSpPr>
            <a:spLocks noGrp="1"/>
          </p:cNvSpPr>
          <p:nvPr>
            <p:ph type="ftr" sz="quarter" idx="11"/>
          </p:nvPr>
        </p:nvSpPr>
        <p:spPr/>
        <p:txBody>
          <a:bodyPr/>
          <a:lstStyle/>
          <a:p>
            <a:pPr>
              <a:defRPr/>
            </a:pPr>
            <a:r>
              <a:rPr lang="en-US"/>
              <a:t>   CLIMATE CHANGE IN AGRICULTURE   Project Nr. 586273-EPP-1-2017-1-EL-EPPKA2-CBHE-JP </a:t>
            </a:r>
          </a:p>
        </p:txBody>
      </p:sp>
      <p:sp>
        <p:nvSpPr>
          <p:cNvPr id="5" name="Τίτλος 6">
            <a:extLst>
              <a:ext uri="{FF2B5EF4-FFF2-40B4-BE49-F238E27FC236}">
                <a16:creationId xmlns:a16="http://schemas.microsoft.com/office/drawing/2014/main" id="{8E097FE7-FA46-48E7-BDCC-F5574C1B8B99}"/>
              </a:ext>
            </a:extLst>
          </p:cNvPr>
          <p:cNvSpPr>
            <a:spLocks noGrp="1"/>
          </p:cNvSpPr>
          <p:nvPr>
            <p:ph type="title"/>
          </p:nvPr>
        </p:nvSpPr>
        <p:spPr>
          <a:xfrm>
            <a:off x="185492" y="131298"/>
            <a:ext cx="9113253" cy="656492"/>
          </a:xfrm>
        </p:spPr>
        <p:txBody>
          <a:bodyPr>
            <a:normAutofit/>
          </a:bodyPr>
          <a:lstStyle/>
          <a:p>
            <a:r>
              <a:rPr lang="en-US" sz="3200" b="1" dirty="0">
                <a:solidFill>
                  <a:schemeClr val="tx1"/>
                </a:solidFill>
                <a:effectLst>
                  <a:outerShdw blurRad="38100" dist="38100" dir="2700000" algn="tl">
                    <a:srgbClr val="000000">
                      <a:alpha val="43137"/>
                    </a:srgbClr>
                  </a:outerShdw>
                </a:effectLst>
              </a:rPr>
              <a:t>Outline:</a:t>
            </a:r>
            <a:endParaRPr lang="el-GR" sz="3200" b="1" dirty="0">
              <a:solidFill>
                <a:schemeClr val="tx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292C5E91-DB05-4A8D-B447-41FF7A7A8AF0}"/>
              </a:ext>
            </a:extLst>
          </p:cNvPr>
          <p:cNvSpPr txBox="1"/>
          <p:nvPr/>
        </p:nvSpPr>
        <p:spPr>
          <a:xfrm>
            <a:off x="359764" y="794479"/>
            <a:ext cx="9533744" cy="51483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 </a:t>
            </a:r>
            <a:r>
              <a:rPr lang="en-US" sz="2400" b="1" dirty="0"/>
              <a:t>Introduction</a:t>
            </a:r>
          </a:p>
          <a:p>
            <a:pPr>
              <a:lnSpc>
                <a:spcPct val="150000"/>
              </a:lnSpc>
            </a:pPr>
            <a:r>
              <a:rPr lang="en-US" sz="2400" dirty="0"/>
              <a:t>	-</a:t>
            </a:r>
            <a:r>
              <a:rPr lang="en-US" dirty="0"/>
              <a:t>Livestock and climate change</a:t>
            </a:r>
          </a:p>
          <a:p>
            <a:pPr marL="285750" indent="-285750">
              <a:lnSpc>
                <a:spcPct val="150000"/>
              </a:lnSpc>
              <a:buFont typeface="Arial" panose="020B0604020202020204" pitchFamily="34" charset="0"/>
              <a:buChar char="•"/>
            </a:pPr>
            <a:r>
              <a:rPr lang="en-US" sz="2400" dirty="0"/>
              <a:t> </a:t>
            </a:r>
            <a:r>
              <a:rPr lang="en-US" sz="2400" b="1" dirty="0"/>
              <a:t>Farming practices and environmental impact</a:t>
            </a:r>
          </a:p>
          <a:p>
            <a:pPr>
              <a:lnSpc>
                <a:spcPct val="150000"/>
              </a:lnSpc>
            </a:pPr>
            <a:r>
              <a:rPr lang="en-US" sz="2400" b="1" dirty="0"/>
              <a:t>	</a:t>
            </a:r>
            <a:r>
              <a:rPr lang="en-US" b="1" dirty="0"/>
              <a:t>-</a:t>
            </a:r>
            <a:r>
              <a:rPr lang="en-US" dirty="0"/>
              <a:t>general management, breeding, manure treatment, feeds, </a:t>
            </a:r>
            <a:r>
              <a:rPr lang="en-US" dirty="0" err="1"/>
              <a:t>etc</a:t>
            </a:r>
            <a:endParaRPr lang="en-US" b="1" dirty="0"/>
          </a:p>
          <a:p>
            <a:pPr marL="285750" indent="-285750">
              <a:lnSpc>
                <a:spcPct val="150000"/>
              </a:lnSpc>
              <a:buFont typeface="Arial" panose="020B0604020202020204" pitchFamily="34" charset="0"/>
              <a:buChar char="•"/>
            </a:pPr>
            <a:r>
              <a:rPr lang="en-US" sz="2400" b="1" dirty="0"/>
              <a:t>Impact of different farming systems on climate change</a:t>
            </a:r>
          </a:p>
          <a:p>
            <a:pPr>
              <a:lnSpc>
                <a:spcPct val="150000"/>
              </a:lnSpc>
            </a:pPr>
            <a:r>
              <a:rPr lang="en-US" sz="2400" dirty="0"/>
              <a:t>	</a:t>
            </a:r>
            <a:r>
              <a:rPr lang="en-US" dirty="0"/>
              <a:t>- Sheep farming systems</a:t>
            </a:r>
          </a:p>
          <a:p>
            <a:pPr>
              <a:lnSpc>
                <a:spcPct val="150000"/>
              </a:lnSpc>
            </a:pPr>
            <a:r>
              <a:rPr lang="en-US" dirty="0"/>
              <a:t>	-Cattle farming system</a:t>
            </a:r>
          </a:p>
          <a:p>
            <a:pPr>
              <a:lnSpc>
                <a:spcPct val="150000"/>
              </a:lnSpc>
            </a:pPr>
            <a:r>
              <a:rPr lang="en-US" dirty="0"/>
              <a:t>	-Broiler systems</a:t>
            </a:r>
          </a:p>
          <a:p>
            <a:pPr>
              <a:lnSpc>
                <a:spcPct val="150000"/>
              </a:lnSpc>
            </a:pPr>
            <a:r>
              <a:rPr lang="en-US" dirty="0"/>
              <a:t>	-Egg production systems	</a:t>
            </a:r>
          </a:p>
          <a:p>
            <a:pPr marL="342900" indent="-342900">
              <a:lnSpc>
                <a:spcPct val="150000"/>
              </a:lnSpc>
              <a:buFont typeface="Arial" panose="020B0604020202020204" pitchFamily="34" charset="0"/>
              <a:buChar char="•"/>
            </a:pPr>
            <a:r>
              <a:rPr lang="en-US" sz="2400" b="1" dirty="0"/>
              <a:t>Conclusions</a:t>
            </a:r>
            <a:endParaRPr lang="el-GR" sz="2400" b="1" dirty="0"/>
          </a:p>
        </p:txBody>
      </p:sp>
    </p:spTree>
    <p:extLst>
      <p:ext uri="{BB962C8B-B14F-4D97-AF65-F5344CB8AC3E}">
        <p14:creationId xmlns:p14="http://schemas.microsoft.com/office/powerpoint/2010/main" val="11276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C74FC09B-FA6D-4AFC-A62D-DA68F1137463}"/>
              </a:ext>
            </a:extLst>
          </p:cNvPr>
          <p:cNvSpPr>
            <a:spLocks noGrp="1"/>
          </p:cNvSpPr>
          <p:nvPr>
            <p:ph type="ftr" sz="quarter" idx="11"/>
          </p:nvPr>
        </p:nvSpPr>
        <p:spPr/>
        <p:txBody>
          <a:bodyPr/>
          <a:lstStyle/>
          <a:p>
            <a:pPr>
              <a:defRPr/>
            </a:pPr>
            <a:r>
              <a:rPr lang="en-US"/>
              <a:t>   CLIMATE CHANGE IN AGRICULTURE   Project Nr. 586273-EPP-1-2017-1-EL-EPPKA2-CBHE-JP </a:t>
            </a:r>
          </a:p>
        </p:txBody>
      </p:sp>
      <p:pic>
        <p:nvPicPr>
          <p:cNvPr id="5" name="Εικόνα 4">
            <a:extLst>
              <a:ext uri="{FF2B5EF4-FFF2-40B4-BE49-F238E27FC236}">
                <a16:creationId xmlns:a16="http://schemas.microsoft.com/office/drawing/2014/main" id="{3B54D720-9E23-4DD5-9FA5-438B9B47AD97}"/>
              </a:ext>
            </a:extLst>
          </p:cNvPr>
          <p:cNvPicPr>
            <a:picLocks noChangeAspect="1"/>
          </p:cNvPicPr>
          <p:nvPr/>
        </p:nvPicPr>
        <p:blipFill>
          <a:blip r:embed="rId2"/>
          <a:stretch>
            <a:fillRect/>
          </a:stretch>
        </p:blipFill>
        <p:spPr>
          <a:xfrm>
            <a:off x="0" y="211303"/>
            <a:ext cx="6495505" cy="3638802"/>
          </a:xfrm>
          <a:prstGeom prst="rect">
            <a:avLst/>
          </a:prstGeom>
        </p:spPr>
      </p:pic>
      <p:sp>
        <p:nvSpPr>
          <p:cNvPr id="6" name="Ορθογώνιο 5">
            <a:extLst>
              <a:ext uri="{FF2B5EF4-FFF2-40B4-BE49-F238E27FC236}">
                <a16:creationId xmlns:a16="http://schemas.microsoft.com/office/drawing/2014/main" id="{6BBB0E69-66C2-4A2F-BA9F-5030CCCDDE78}"/>
              </a:ext>
            </a:extLst>
          </p:cNvPr>
          <p:cNvSpPr/>
          <p:nvPr/>
        </p:nvSpPr>
        <p:spPr>
          <a:xfrm>
            <a:off x="176462" y="4411124"/>
            <a:ext cx="11566359" cy="2308324"/>
          </a:xfrm>
          <a:prstGeom prst="rect">
            <a:avLst/>
          </a:prstGeom>
        </p:spPr>
        <p:txBody>
          <a:bodyPr wrap="square">
            <a:spAutoFit/>
          </a:bodyPr>
          <a:lstStyle/>
          <a:p>
            <a:pPr marL="285750" indent="-285750">
              <a:buFont typeface="Arial" panose="020B0604020202020204" pitchFamily="34" charset="0"/>
              <a:buChar char="•"/>
            </a:pPr>
            <a:r>
              <a:rPr lang="en-GB" sz="2400" dirty="0">
                <a:latin typeface="ComputerModern-Regular"/>
              </a:rPr>
              <a:t>Relatively </a:t>
            </a:r>
            <a:r>
              <a:rPr lang="en-US" sz="2400" dirty="0">
                <a:latin typeface="ComputerModern-Regular"/>
              </a:rPr>
              <a:t>large differences in many categories of the environmental impacts between the 4 different egg production systems. Main contributors apart production itself:  feed, manure, electricity.</a:t>
            </a:r>
          </a:p>
          <a:p>
            <a:endParaRPr lang="en-US" sz="2400" dirty="0">
              <a:latin typeface="ComputerModern-Regular"/>
            </a:endParaRPr>
          </a:p>
          <a:p>
            <a:pPr marL="342900" indent="-342900">
              <a:buFont typeface="Arial" panose="020B0604020202020204" pitchFamily="34" charset="0"/>
              <a:buChar char="•"/>
            </a:pPr>
            <a:r>
              <a:rPr lang="en-GB" sz="2400" dirty="0">
                <a:latin typeface="ComputerModern-Regular"/>
              </a:rPr>
              <a:t>Differences </a:t>
            </a:r>
            <a:r>
              <a:rPr lang="en-US" sz="2400" dirty="0">
                <a:latin typeface="ComputerModern-Regular"/>
              </a:rPr>
              <a:t>in productivity largely affected the differences in the environmental impacts  between the systems.</a:t>
            </a:r>
            <a:endParaRPr lang="el-GR" sz="2400" dirty="0">
              <a:latin typeface="ComputerModern-Regular"/>
            </a:endParaRPr>
          </a:p>
        </p:txBody>
      </p:sp>
      <p:pic>
        <p:nvPicPr>
          <p:cNvPr id="7" name="Εικόνα 6">
            <a:extLst>
              <a:ext uri="{FF2B5EF4-FFF2-40B4-BE49-F238E27FC236}">
                <a16:creationId xmlns:a16="http://schemas.microsoft.com/office/drawing/2014/main" id="{14E091EE-42FE-4E6A-A245-0F18CDBD7418}"/>
              </a:ext>
            </a:extLst>
          </p:cNvPr>
          <p:cNvPicPr>
            <a:picLocks noChangeAspect="1"/>
          </p:cNvPicPr>
          <p:nvPr/>
        </p:nvPicPr>
        <p:blipFill>
          <a:blip r:embed="rId3"/>
          <a:stretch>
            <a:fillRect/>
          </a:stretch>
        </p:blipFill>
        <p:spPr>
          <a:xfrm>
            <a:off x="6357245" y="275473"/>
            <a:ext cx="5834755" cy="3494422"/>
          </a:xfrm>
          <a:prstGeom prst="rect">
            <a:avLst/>
          </a:prstGeom>
        </p:spPr>
      </p:pic>
      <p:sp>
        <p:nvSpPr>
          <p:cNvPr id="8" name="Ορθογώνιο 7">
            <a:extLst>
              <a:ext uri="{FF2B5EF4-FFF2-40B4-BE49-F238E27FC236}">
                <a16:creationId xmlns:a16="http://schemas.microsoft.com/office/drawing/2014/main" id="{26A3FB25-FC7E-4A2D-B4C9-04925ADE95F9}"/>
              </a:ext>
            </a:extLst>
          </p:cNvPr>
          <p:cNvSpPr/>
          <p:nvPr/>
        </p:nvSpPr>
        <p:spPr>
          <a:xfrm>
            <a:off x="152400" y="135467"/>
            <a:ext cx="2997200" cy="355600"/>
          </a:xfrm>
          <a:prstGeom prst="rect">
            <a:avLst/>
          </a:pr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C00000"/>
              </a:solidFill>
            </a:endParaRPr>
          </a:p>
        </p:txBody>
      </p:sp>
      <p:sp>
        <p:nvSpPr>
          <p:cNvPr id="9" name="Ορθογώνιο 8">
            <a:extLst>
              <a:ext uri="{FF2B5EF4-FFF2-40B4-BE49-F238E27FC236}">
                <a16:creationId xmlns:a16="http://schemas.microsoft.com/office/drawing/2014/main" id="{1CEC77F9-F758-4D35-B333-FF45721C042A}"/>
              </a:ext>
            </a:extLst>
          </p:cNvPr>
          <p:cNvSpPr/>
          <p:nvPr/>
        </p:nvSpPr>
        <p:spPr>
          <a:xfrm>
            <a:off x="6282266" y="203201"/>
            <a:ext cx="2912534" cy="304799"/>
          </a:xfrm>
          <a:prstGeom prst="rect">
            <a:avLst/>
          </a:pr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C00000"/>
              </a:solidFill>
            </a:endParaRPr>
          </a:p>
        </p:txBody>
      </p:sp>
      <p:sp>
        <p:nvSpPr>
          <p:cNvPr id="10" name="Οβάλ 9">
            <a:extLst>
              <a:ext uri="{FF2B5EF4-FFF2-40B4-BE49-F238E27FC236}">
                <a16:creationId xmlns:a16="http://schemas.microsoft.com/office/drawing/2014/main" id="{3224FB2A-47B8-45EC-98FE-5D73C9E7091D}"/>
              </a:ext>
            </a:extLst>
          </p:cNvPr>
          <p:cNvSpPr/>
          <p:nvPr/>
        </p:nvSpPr>
        <p:spPr>
          <a:xfrm>
            <a:off x="5181600" y="2929466"/>
            <a:ext cx="778934" cy="49106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35564FA4-1EB5-4528-9380-935549C70627}"/>
              </a:ext>
            </a:extLst>
          </p:cNvPr>
          <p:cNvSpPr/>
          <p:nvPr/>
        </p:nvSpPr>
        <p:spPr>
          <a:xfrm>
            <a:off x="11091334" y="2895599"/>
            <a:ext cx="778934" cy="49106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a:extLst>
              <a:ext uri="{FF2B5EF4-FFF2-40B4-BE49-F238E27FC236}">
                <a16:creationId xmlns:a16="http://schemas.microsoft.com/office/drawing/2014/main" id="{96E523D7-7D52-463D-8F32-4AD1775A2168}"/>
              </a:ext>
            </a:extLst>
          </p:cNvPr>
          <p:cNvSpPr/>
          <p:nvPr/>
        </p:nvSpPr>
        <p:spPr>
          <a:xfrm>
            <a:off x="9067683" y="3715820"/>
            <a:ext cx="3124317" cy="369332"/>
          </a:xfrm>
          <a:prstGeom prst="rect">
            <a:avLst/>
          </a:prstGeom>
        </p:spPr>
        <p:txBody>
          <a:bodyPr wrap="none">
            <a:spAutoFit/>
          </a:bodyPr>
          <a:lstStyle/>
          <a:p>
            <a:r>
              <a:rPr lang="en-GB" dirty="0">
                <a:latin typeface="ComputerModern-Regular"/>
              </a:rPr>
              <a:t>2012 Poultry Science 91 :26–40</a:t>
            </a:r>
            <a:endParaRPr lang="el-GR" dirty="0"/>
          </a:p>
        </p:txBody>
      </p:sp>
    </p:spTree>
    <p:extLst>
      <p:ext uri="{BB962C8B-B14F-4D97-AF65-F5344CB8AC3E}">
        <p14:creationId xmlns:p14="http://schemas.microsoft.com/office/powerpoint/2010/main" val="15965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B9AF2A4C-790C-4627-B633-5568CC8560BA}"/>
              </a:ext>
            </a:extLst>
          </p:cNvPr>
          <p:cNvSpPr>
            <a:spLocks noGrp="1"/>
          </p:cNvSpPr>
          <p:nvPr>
            <p:ph type="ftr" sz="quarter" idx="11"/>
          </p:nvPr>
        </p:nvSpPr>
        <p:spPr>
          <a:xfrm>
            <a:off x="581610" y="5993899"/>
            <a:ext cx="6297612" cy="365125"/>
          </a:xfrm>
        </p:spPr>
        <p:txBody>
          <a:bodyPr/>
          <a:lstStyle/>
          <a:p>
            <a:pPr>
              <a:defRPr/>
            </a:pPr>
            <a:r>
              <a:rPr lang="en-US"/>
              <a:t>   CLIMATE CHANGE IN AGRICULTURE   Project Nr. 586273-EPP-1-2017-1-EL-EPPKA2-CBHE-JP </a:t>
            </a:r>
          </a:p>
        </p:txBody>
      </p:sp>
      <p:pic>
        <p:nvPicPr>
          <p:cNvPr id="6" name="Εικόνα 5">
            <a:extLst>
              <a:ext uri="{FF2B5EF4-FFF2-40B4-BE49-F238E27FC236}">
                <a16:creationId xmlns:a16="http://schemas.microsoft.com/office/drawing/2014/main" id="{E40FE61F-10DF-48D8-ACD1-C96505D8260F}"/>
              </a:ext>
            </a:extLst>
          </p:cNvPr>
          <p:cNvPicPr>
            <a:picLocks noChangeAspect="1"/>
          </p:cNvPicPr>
          <p:nvPr/>
        </p:nvPicPr>
        <p:blipFill>
          <a:blip r:embed="rId2"/>
          <a:stretch>
            <a:fillRect/>
          </a:stretch>
        </p:blipFill>
        <p:spPr>
          <a:xfrm>
            <a:off x="144378" y="533401"/>
            <a:ext cx="8935453" cy="2306052"/>
          </a:xfrm>
          <a:prstGeom prst="rect">
            <a:avLst/>
          </a:prstGeom>
        </p:spPr>
      </p:pic>
      <p:pic>
        <p:nvPicPr>
          <p:cNvPr id="7" name="Εικόνα 6">
            <a:extLst>
              <a:ext uri="{FF2B5EF4-FFF2-40B4-BE49-F238E27FC236}">
                <a16:creationId xmlns:a16="http://schemas.microsoft.com/office/drawing/2014/main" id="{CC79DFEC-ACF3-4856-A9B7-E5D9B843278A}"/>
              </a:ext>
            </a:extLst>
          </p:cNvPr>
          <p:cNvPicPr>
            <a:picLocks noChangeAspect="1"/>
          </p:cNvPicPr>
          <p:nvPr/>
        </p:nvPicPr>
        <p:blipFill>
          <a:blip r:embed="rId3"/>
          <a:stretch>
            <a:fillRect/>
          </a:stretch>
        </p:blipFill>
        <p:spPr>
          <a:xfrm>
            <a:off x="160671" y="182228"/>
            <a:ext cx="8886825" cy="333375"/>
          </a:xfrm>
          <a:prstGeom prst="rect">
            <a:avLst/>
          </a:prstGeom>
        </p:spPr>
      </p:pic>
      <p:pic>
        <p:nvPicPr>
          <p:cNvPr id="9" name="Εικόνα 8">
            <a:extLst>
              <a:ext uri="{FF2B5EF4-FFF2-40B4-BE49-F238E27FC236}">
                <a16:creationId xmlns:a16="http://schemas.microsoft.com/office/drawing/2014/main" id="{E3AD868F-8E27-4C04-A4A3-4712B4E9FA95}"/>
              </a:ext>
            </a:extLst>
          </p:cNvPr>
          <p:cNvPicPr>
            <a:picLocks noChangeAspect="1"/>
          </p:cNvPicPr>
          <p:nvPr/>
        </p:nvPicPr>
        <p:blipFill>
          <a:blip r:embed="rId4"/>
          <a:stretch>
            <a:fillRect/>
          </a:stretch>
        </p:blipFill>
        <p:spPr>
          <a:xfrm>
            <a:off x="272966" y="2911390"/>
            <a:ext cx="8742697" cy="3203068"/>
          </a:xfrm>
          <a:prstGeom prst="rect">
            <a:avLst/>
          </a:prstGeom>
        </p:spPr>
      </p:pic>
      <p:sp>
        <p:nvSpPr>
          <p:cNvPr id="12" name="TextBox 11">
            <a:extLst>
              <a:ext uri="{FF2B5EF4-FFF2-40B4-BE49-F238E27FC236}">
                <a16:creationId xmlns:a16="http://schemas.microsoft.com/office/drawing/2014/main" id="{D2826DF2-5B36-425F-8EF0-064D05485F6B}"/>
              </a:ext>
            </a:extLst>
          </p:cNvPr>
          <p:cNvSpPr txBox="1"/>
          <p:nvPr/>
        </p:nvSpPr>
        <p:spPr>
          <a:xfrm>
            <a:off x="609600" y="6488668"/>
            <a:ext cx="8357937" cy="369332"/>
          </a:xfrm>
          <a:prstGeom prst="rect">
            <a:avLst/>
          </a:prstGeom>
          <a:noFill/>
        </p:spPr>
        <p:txBody>
          <a:bodyPr wrap="square" rtlCol="0">
            <a:spAutoFit/>
          </a:bodyPr>
          <a:lstStyle/>
          <a:p>
            <a:r>
              <a:rPr lang="en-US" dirty="0"/>
              <a:t>1: conventional/cage production; 2: organic production; 3: free range production</a:t>
            </a:r>
            <a:endParaRPr lang="el-GR" dirty="0"/>
          </a:p>
        </p:txBody>
      </p:sp>
    </p:spTree>
    <p:extLst>
      <p:ext uri="{BB962C8B-B14F-4D97-AF65-F5344CB8AC3E}">
        <p14:creationId xmlns:p14="http://schemas.microsoft.com/office/powerpoint/2010/main" val="3517332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9084D377-7F57-48B3-A81B-2A9CA01F6430}"/>
              </a:ext>
            </a:extLst>
          </p:cNvPr>
          <p:cNvSpPr>
            <a:spLocks noGrp="1"/>
          </p:cNvSpPr>
          <p:nvPr>
            <p:ph type="ftr" sz="quarter" idx="11"/>
          </p:nvPr>
        </p:nvSpPr>
        <p:spPr/>
        <p:txBody>
          <a:bodyPr/>
          <a:lstStyle/>
          <a:p>
            <a:pPr>
              <a:defRPr/>
            </a:pPr>
            <a:r>
              <a:rPr lang="en-US" dirty="0"/>
              <a:t>   CLIMATE CHANGE IN AGRICULTURE   Project Nr. 586273-EPP-1-2017-1-EL-EPPKA2-CBHE-JP </a:t>
            </a:r>
          </a:p>
        </p:txBody>
      </p:sp>
      <p:pic>
        <p:nvPicPr>
          <p:cNvPr id="5" name="Εικόνα 4">
            <a:extLst>
              <a:ext uri="{FF2B5EF4-FFF2-40B4-BE49-F238E27FC236}">
                <a16:creationId xmlns:a16="http://schemas.microsoft.com/office/drawing/2014/main" id="{33F507BC-1885-43EA-A7CC-968C9B0DB81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0239" y="0"/>
            <a:ext cx="8820150" cy="3238500"/>
          </a:xfrm>
          <a:prstGeom prst="rect">
            <a:avLst/>
          </a:prstGeom>
        </p:spPr>
      </p:pic>
      <p:sp>
        <p:nvSpPr>
          <p:cNvPr id="6" name="Ορθογώνιο 5">
            <a:extLst>
              <a:ext uri="{FF2B5EF4-FFF2-40B4-BE49-F238E27FC236}">
                <a16:creationId xmlns:a16="http://schemas.microsoft.com/office/drawing/2014/main" id="{F11F8E5D-0A9A-4220-B81F-15388D9482F4}"/>
              </a:ext>
            </a:extLst>
          </p:cNvPr>
          <p:cNvSpPr/>
          <p:nvPr/>
        </p:nvSpPr>
        <p:spPr>
          <a:xfrm>
            <a:off x="296995" y="3696152"/>
            <a:ext cx="8508337"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78 dairy cattle farms in Normandy (France)</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Holstein breed, </a:t>
            </a:r>
            <a:r>
              <a:rPr lang="en-US" sz="2400" dirty="0" err="1">
                <a:latin typeface="Arial" panose="020B0604020202020204" pitchFamily="34" charset="0"/>
                <a:cs typeface="Arial" panose="020B0604020202020204" pitchFamily="34" charset="0"/>
              </a:rPr>
              <a:t>Normande</a:t>
            </a:r>
            <a:r>
              <a:rPr lang="en-US" sz="2400" dirty="0">
                <a:latin typeface="Arial" panose="020B0604020202020204" pitchFamily="34" charset="0"/>
                <a:cs typeface="Arial" panose="020B0604020202020204" pitchFamily="34" charset="0"/>
              </a:rPr>
              <a:t> or cross-breeds</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15–20% of dairy farms with extreme minimum amounts of dry matter (DM)</a:t>
            </a:r>
            <a:r>
              <a:rPr lang="el-G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intake from pasture grass or maize silage </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10–15% of farms with extreme maximum amounts of  DM intake from one or the other source (grass or maize)</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000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65062924-88BF-446A-B2E9-09FD4E3C364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7373" y="534402"/>
            <a:ext cx="11282171" cy="2353176"/>
          </a:xfrm>
          <a:prstGeom prst="rect">
            <a:avLst/>
          </a:prstGeom>
        </p:spPr>
      </p:pic>
      <p:sp>
        <p:nvSpPr>
          <p:cNvPr id="8" name="Οβάλ 7">
            <a:extLst>
              <a:ext uri="{FF2B5EF4-FFF2-40B4-BE49-F238E27FC236}">
                <a16:creationId xmlns:a16="http://schemas.microsoft.com/office/drawing/2014/main" id="{DDEE5A9C-85C5-46FE-9F6B-F2D661668875}"/>
              </a:ext>
            </a:extLst>
          </p:cNvPr>
          <p:cNvSpPr/>
          <p:nvPr/>
        </p:nvSpPr>
        <p:spPr>
          <a:xfrm>
            <a:off x="2759242" y="1427749"/>
            <a:ext cx="160421" cy="128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5EAA64C1-575C-4C2C-9400-AC85C279F631}"/>
              </a:ext>
            </a:extLst>
          </p:cNvPr>
          <p:cNvSpPr/>
          <p:nvPr/>
        </p:nvSpPr>
        <p:spPr>
          <a:xfrm>
            <a:off x="842209" y="1082846"/>
            <a:ext cx="160421" cy="128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a:extLst>
              <a:ext uri="{FF2B5EF4-FFF2-40B4-BE49-F238E27FC236}">
                <a16:creationId xmlns:a16="http://schemas.microsoft.com/office/drawing/2014/main" id="{2495A386-F2F1-48A2-9B82-D024B2C7AFB1}"/>
              </a:ext>
            </a:extLst>
          </p:cNvPr>
          <p:cNvSpPr/>
          <p:nvPr/>
        </p:nvSpPr>
        <p:spPr>
          <a:xfrm>
            <a:off x="3569366" y="1644317"/>
            <a:ext cx="160421" cy="128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3B9DE151-B581-4E92-B906-71C326C0C7FA}"/>
              </a:ext>
            </a:extLst>
          </p:cNvPr>
          <p:cNvSpPr/>
          <p:nvPr/>
        </p:nvSpPr>
        <p:spPr>
          <a:xfrm>
            <a:off x="4475743" y="1138994"/>
            <a:ext cx="160421" cy="128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a16="http://schemas.microsoft.com/office/drawing/2014/main" id="{3DC7CCCD-ABFD-4097-A4A2-27C824CACA1F}"/>
              </a:ext>
            </a:extLst>
          </p:cNvPr>
          <p:cNvSpPr txBox="1"/>
          <p:nvPr/>
        </p:nvSpPr>
        <p:spPr>
          <a:xfrm>
            <a:off x="2662990" y="176463"/>
            <a:ext cx="6866021" cy="369332"/>
          </a:xfrm>
          <a:prstGeom prst="rect">
            <a:avLst/>
          </a:prstGeom>
          <a:noFill/>
        </p:spPr>
        <p:txBody>
          <a:bodyPr wrap="square" rtlCol="0">
            <a:spAutoFit/>
          </a:bodyPr>
          <a:lstStyle/>
          <a:p>
            <a:pPr algn="ctr"/>
            <a:r>
              <a:rPr lang="en-US" b="1" dirty="0"/>
              <a:t>Gross emissions (emissions /farm/year)</a:t>
            </a:r>
            <a:endParaRPr lang="el-GR" b="1" dirty="0"/>
          </a:p>
        </p:txBody>
      </p:sp>
      <p:cxnSp>
        <p:nvCxnSpPr>
          <p:cNvPr id="4" name="Ευθεία γραμμή σύνδεσης 3">
            <a:extLst>
              <a:ext uri="{FF2B5EF4-FFF2-40B4-BE49-F238E27FC236}">
                <a16:creationId xmlns:a16="http://schemas.microsoft.com/office/drawing/2014/main" id="{1F62CD67-C29E-43B7-A539-96EDECCA8235}"/>
              </a:ext>
            </a:extLst>
          </p:cNvPr>
          <p:cNvCxnSpPr>
            <a:cxnSpLocks/>
          </p:cNvCxnSpPr>
          <p:nvPr/>
        </p:nvCxnSpPr>
        <p:spPr>
          <a:xfrm>
            <a:off x="6289390" y="3272589"/>
            <a:ext cx="0" cy="3043544"/>
          </a:xfrm>
          <a:prstGeom prst="line">
            <a:avLst/>
          </a:prstGeom>
          <a:ln w="5715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C878A677-128B-4FF4-8228-C51633B3FD6B}"/>
              </a:ext>
            </a:extLst>
          </p:cNvPr>
          <p:cNvSpPr txBox="1"/>
          <p:nvPr/>
        </p:nvSpPr>
        <p:spPr>
          <a:xfrm>
            <a:off x="6466268" y="3590743"/>
            <a:ext cx="523466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Same trends like GHG emissions for CH</a:t>
            </a:r>
            <a:r>
              <a:rPr lang="en-US" baseline="-25000" dirty="0"/>
              <a:t>4 </a:t>
            </a:r>
            <a:r>
              <a:rPr lang="en-US" dirty="0"/>
              <a:t>emissions .</a:t>
            </a:r>
          </a:p>
          <a:p>
            <a:pPr marL="285750" indent="-285750">
              <a:buFont typeface="Arial" panose="020B0604020202020204" pitchFamily="34" charset="0"/>
              <a:buChar char="•"/>
            </a:pPr>
            <a:endParaRPr lang="en-US" dirty="0"/>
          </a:p>
          <a:p>
            <a:r>
              <a:rPr lang="en-US" dirty="0"/>
              <a:t> 	- 6%  lower  for </a:t>
            </a:r>
            <a:r>
              <a:rPr lang="en-US" dirty="0" err="1"/>
              <a:t>GrassMAX</a:t>
            </a:r>
            <a:r>
              <a:rPr lang="en-US" dirty="0"/>
              <a:t> than </a:t>
            </a:r>
            <a:r>
              <a:rPr lang="en-US" dirty="0" err="1"/>
              <a:t>GrassMIN</a:t>
            </a:r>
            <a:endParaRPr lang="en-US" dirty="0"/>
          </a:p>
          <a:p>
            <a:endParaRPr lang="en-US" dirty="0"/>
          </a:p>
          <a:p>
            <a:r>
              <a:rPr lang="en-US" dirty="0"/>
              <a:t>	- 12% higher for </a:t>
            </a:r>
            <a:r>
              <a:rPr lang="en-US" dirty="0" err="1"/>
              <a:t>MaizeMAX</a:t>
            </a:r>
            <a:r>
              <a:rPr lang="en-US" dirty="0"/>
              <a:t> than </a:t>
            </a:r>
            <a:r>
              <a:rPr lang="en-US" dirty="0" err="1"/>
              <a:t>MaizeMIN</a:t>
            </a:r>
            <a:endParaRPr lang="el-GR" dirty="0"/>
          </a:p>
          <a:p>
            <a:endParaRPr lang="el-GR" dirty="0"/>
          </a:p>
        </p:txBody>
      </p:sp>
      <p:sp>
        <p:nvSpPr>
          <p:cNvPr id="7" name="Ορθογώνιο 6">
            <a:extLst>
              <a:ext uri="{FF2B5EF4-FFF2-40B4-BE49-F238E27FC236}">
                <a16:creationId xmlns:a16="http://schemas.microsoft.com/office/drawing/2014/main" id="{B243E770-8502-4A55-B5E8-AAC93916EC2D}"/>
              </a:ext>
            </a:extLst>
          </p:cNvPr>
          <p:cNvSpPr/>
          <p:nvPr/>
        </p:nvSpPr>
        <p:spPr>
          <a:xfrm>
            <a:off x="287314" y="2854866"/>
            <a:ext cx="845103" cy="461665"/>
          </a:xfrm>
          <a:prstGeom prst="rect">
            <a:avLst/>
          </a:prstGeom>
        </p:spPr>
        <p:txBody>
          <a:bodyPr wrap="none">
            <a:spAutoFit/>
          </a:bodyPr>
          <a:lstStyle/>
          <a:p>
            <a:r>
              <a:rPr lang="en-US" sz="2400" b="1" dirty="0">
                <a:solidFill>
                  <a:srgbClr val="C00000"/>
                </a:solidFill>
                <a:effectLst>
                  <a:outerShdw blurRad="38100" dist="38100" dir="2700000" algn="tl">
                    <a:srgbClr val="000000">
                      <a:alpha val="43137"/>
                    </a:srgbClr>
                  </a:outerShdw>
                </a:effectLst>
              </a:rPr>
              <a:t>CO</a:t>
            </a:r>
            <a:r>
              <a:rPr lang="en-US" sz="2400" b="1" baseline="-25000" dirty="0">
                <a:solidFill>
                  <a:srgbClr val="C00000"/>
                </a:solidFill>
                <a:effectLst>
                  <a:outerShdw blurRad="38100" dist="38100" dir="2700000" algn="tl">
                    <a:srgbClr val="000000">
                      <a:alpha val="43137"/>
                    </a:srgbClr>
                  </a:outerShdw>
                </a:effectLst>
              </a:rPr>
              <a:t>2</a:t>
            </a:r>
            <a:r>
              <a:rPr lang="en-US" sz="2400" b="1" dirty="0">
                <a:solidFill>
                  <a:srgbClr val="C00000"/>
                </a:solidFill>
                <a:effectLst>
                  <a:outerShdw blurRad="38100" dist="38100" dir="2700000" algn="tl">
                    <a:srgbClr val="000000">
                      <a:alpha val="43137"/>
                    </a:srgbClr>
                  </a:outerShdw>
                </a:effectLst>
              </a:rPr>
              <a:t> </a:t>
            </a:r>
            <a:endParaRPr lang="el-GR" sz="2400" dirty="0">
              <a:solidFill>
                <a:srgbClr val="C00000"/>
              </a:solidFill>
              <a:effectLst>
                <a:outerShdw blurRad="38100" dist="38100" dir="2700000" algn="tl">
                  <a:srgbClr val="000000">
                    <a:alpha val="43137"/>
                  </a:srgbClr>
                </a:outerShdw>
              </a:effectLst>
            </a:endParaRPr>
          </a:p>
        </p:txBody>
      </p:sp>
      <p:sp>
        <p:nvSpPr>
          <p:cNvPr id="12" name="Ορθογώνιο 11">
            <a:extLst>
              <a:ext uri="{FF2B5EF4-FFF2-40B4-BE49-F238E27FC236}">
                <a16:creationId xmlns:a16="http://schemas.microsoft.com/office/drawing/2014/main" id="{32FA0B1D-0E51-44A6-A6D3-5CF252FB7FCB}"/>
              </a:ext>
            </a:extLst>
          </p:cNvPr>
          <p:cNvSpPr/>
          <p:nvPr/>
        </p:nvSpPr>
        <p:spPr>
          <a:xfrm>
            <a:off x="6568701" y="3007268"/>
            <a:ext cx="801823" cy="461665"/>
          </a:xfrm>
          <a:prstGeom prst="rect">
            <a:avLst/>
          </a:prstGeom>
        </p:spPr>
        <p:txBody>
          <a:bodyPr wrap="none">
            <a:spAutoFit/>
          </a:bodyPr>
          <a:lstStyle/>
          <a:p>
            <a:r>
              <a:rPr lang="en-US" sz="2400" b="1" dirty="0">
                <a:solidFill>
                  <a:srgbClr val="C00000"/>
                </a:solidFill>
                <a:effectLst>
                  <a:outerShdw blurRad="38100" dist="38100" dir="2700000" algn="tl">
                    <a:srgbClr val="000000">
                      <a:alpha val="43137"/>
                    </a:srgbClr>
                  </a:outerShdw>
                </a:effectLst>
              </a:rPr>
              <a:t>CH</a:t>
            </a:r>
            <a:r>
              <a:rPr lang="en-US" sz="2400" b="1" baseline="-25000" dirty="0">
                <a:solidFill>
                  <a:srgbClr val="C00000"/>
                </a:solidFill>
                <a:effectLst>
                  <a:outerShdw blurRad="38100" dist="38100" dir="2700000" algn="tl">
                    <a:srgbClr val="000000">
                      <a:alpha val="43137"/>
                    </a:srgbClr>
                  </a:outerShdw>
                </a:effectLst>
              </a:rPr>
              <a:t>4 </a:t>
            </a:r>
            <a:endParaRPr lang="el-GR" sz="2400" b="1" dirty="0">
              <a:solidFill>
                <a:srgbClr val="C00000"/>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D9429F6E-2F76-40FC-83E5-2F645733F231}"/>
              </a:ext>
            </a:extLst>
          </p:cNvPr>
          <p:cNvSpPr txBox="1"/>
          <p:nvPr/>
        </p:nvSpPr>
        <p:spPr>
          <a:xfrm>
            <a:off x="135467" y="3386666"/>
            <a:ext cx="5909733" cy="2585323"/>
          </a:xfrm>
          <a:prstGeom prst="rect">
            <a:avLst/>
          </a:prstGeom>
          <a:noFill/>
        </p:spPr>
        <p:txBody>
          <a:bodyPr wrap="square" rtlCol="0">
            <a:spAutoFit/>
          </a:bodyPr>
          <a:lstStyle/>
          <a:p>
            <a:pPr marL="285750" indent="-285750" algn="just">
              <a:buFont typeface="Arial" panose="020B0604020202020204" pitchFamily="34" charset="0"/>
              <a:buChar char="•"/>
            </a:pPr>
            <a:r>
              <a:rPr lang="en-US" dirty="0"/>
              <a:t>Farms with high DM intake from grass (</a:t>
            </a:r>
            <a:r>
              <a:rPr lang="en-US" b="1" dirty="0" err="1">
                <a:solidFill>
                  <a:srgbClr val="C00000"/>
                </a:solidFill>
                <a:effectLst>
                  <a:outerShdw blurRad="38100" dist="38100" dir="2700000" algn="tl">
                    <a:srgbClr val="000000">
                      <a:alpha val="43137"/>
                    </a:srgbClr>
                  </a:outerShdw>
                </a:effectLst>
              </a:rPr>
              <a:t>GrassMax</a:t>
            </a:r>
            <a:r>
              <a:rPr lang="en-US" dirty="0"/>
              <a:t>) had 13% </a:t>
            </a:r>
            <a:r>
              <a:rPr lang="en-US" b="1" dirty="0">
                <a:solidFill>
                  <a:srgbClr val="C00000"/>
                </a:solidFill>
              </a:rPr>
              <a:t>lower</a:t>
            </a:r>
            <a:r>
              <a:rPr lang="en-US" dirty="0"/>
              <a:t> global warming potential than farms with low DM intake (</a:t>
            </a:r>
            <a:r>
              <a:rPr lang="en-US" b="1" dirty="0" err="1">
                <a:solidFill>
                  <a:srgbClr val="C00000"/>
                </a:solidFill>
                <a:effectLst>
                  <a:outerShdw blurRad="38100" dist="38100" dir="2700000" algn="tl">
                    <a:srgbClr val="000000">
                      <a:alpha val="43137"/>
                    </a:srgbClr>
                  </a:outerShdw>
                </a:effectLst>
              </a:rPr>
              <a:t>GrassMIN</a:t>
            </a:r>
            <a:r>
              <a:rPr lang="en-US"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Farms with high DM intake from maize (</a:t>
            </a:r>
            <a:r>
              <a:rPr lang="en-US" b="1" dirty="0" err="1">
                <a:solidFill>
                  <a:srgbClr val="C00000"/>
                </a:solidFill>
                <a:effectLst>
                  <a:outerShdw blurRad="38100" dist="38100" dir="2700000" algn="tl">
                    <a:srgbClr val="000000">
                      <a:alpha val="43137"/>
                    </a:srgbClr>
                  </a:outerShdw>
                </a:effectLst>
              </a:rPr>
              <a:t>MaizeMax</a:t>
            </a:r>
            <a:r>
              <a:rPr lang="en-US" dirty="0"/>
              <a:t>) had 25% </a:t>
            </a:r>
            <a:r>
              <a:rPr lang="en-US" b="1" dirty="0">
                <a:solidFill>
                  <a:srgbClr val="C00000"/>
                </a:solidFill>
              </a:rPr>
              <a:t>higher</a:t>
            </a:r>
            <a:r>
              <a:rPr lang="en-US" dirty="0"/>
              <a:t> warming potential than farms with low DM intake (</a:t>
            </a:r>
            <a:r>
              <a:rPr lang="en-US" b="1" dirty="0" err="1">
                <a:solidFill>
                  <a:srgbClr val="C00000"/>
                </a:solidFill>
                <a:effectLst>
                  <a:outerShdw blurRad="38100" dist="38100" dir="2700000" algn="tl">
                    <a:srgbClr val="000000">
                      <a:alpha val="43137"/>
                    </a:srgbClr>
                  </a:outerShdw>
                </a:effectLst>
              </a:rPr>
              <a:t>MaizeMIN</a:t>
            </a:r>
            <a:r>
              <a:rPr lang="en-US"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 On farm energy consumption did not differ.  </a:t>
            </a:r>
            <a:endParaRPr lang="el-GR" dirty="0"/>
          </a:p>
        </p:txBody>
      </p:sp>
    </p:spTree>
    <p:extLst>
      <p:ext uri="{BB962C8B-B14F-4D97-AF65-F5344CB8AC3E}">
        <p14:creationId xmlns:p14="http://schemas.microsoft.com/office/powerpoint/2010/main" val="225677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5AA2D7EF-04DF-4CB2-B2EB-4E039DFD1893}"/>
              </a:ext>
            </a:extLst>
          </p:cNvPr>
          <p:cNvSpPr>
            <a:spLocks noGrp="1"/>
          </p:cNvSpPr>
          <p:nvPr>
            <p:ph type="ftr" sz="quarter" idx="11"/>
          </p:nvPr>
        </p:nvSpPr>
        <p:spPr/>
        <p:txBody>
          <a:bodyPr/>
          <a:lstStyle/>
          <a:p>
            <a:pPr>
              <a:defRPr/>
            </a:pPr>
            <a:r>
              <a:rPr lang="en-US"/>
              <a:t>   CLIMATE CHANGE IN AGRICULTURE   Project Nr. 586273-EPP-1-2017-1-EL-EPPKA2-CBHE-JP </a:t>
            </a:r>
          </a:p>
        </p:txBody>
      </p:sp>
      <p:pic>
        <p:nvPicPr>
          <p:cNvPr id="5" name="Εικόνα 4">
            <a:extLst>
              <a:ext uri="{FF2B5EF4-FFF2-40B4-BE49-F238E27FC236}">
                <a16:creationId xmlns:a16="http://schemas.microsoft.com/office/drawing/2014/main" id="{A9870680-A0BB-4418-9B01-DA0A8B364FD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32871" y="582025"/>
            <a:ext cx="11353341" cy="2193259"/>
          </a:xfrm>
          <a:prstGeom prst="rect">
            <a:avLst/>
          </a:prstGeom>
        </p:spPr>
      </p:pic>
      <p:sp>
        <p:nvSpPr>
          <p:cNvPr id="6" name="Οβάλ 5">
            <a:extLst>
              <a:ext uri="{FF2B5EF4-FFF2-40B4-BE49-F238E27FC236}">
                <a16:creationId xmlns:a16="http://schemas.microsoft.com/office/drawing/2014/main" id="{99258EBF-E027-40A1-A4C2-60C52960F282}"/>
              </a:ext>
            </a:extLst>
          </p:cNvPr>
          <p:cNvSpPr/>
          <p:nvPr/>
        </p:nvSpPr>
        <p:spPr>
          <a:xfrm>
            <a:off x="5574621" y="1868909"/>
            <a:ext cx="160421" cy="128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B97470F6-1272-4AD3-852A-A91C1472C9DB}"/>
              </a:ext>
            </a:extLst>
          </p:cNvPr>
          <p:cNvSpPr/>
          <p:nvPr/>
        </p:nvSpPr>
        <p:spPr>
          <a:xfrm>
            <a:off x="3705716" y="1411712"/>
            <a:ext cx="160421" cy="128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24F62BED-7634-41C3-AC42-1AAFA9FF99F6}"/>
              </a:ext>
            </a:extLst>
          </p:cNvPr>
          <p:cNvSpPr/>
          <p:nvPr/>
        </p:nvSpPr>
        <p:spPr>
          <a:xfrm>
            <a:off x="2927677" y="1467860"/>
            <a:ext cx="160421" cy="128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FCD4FDB8-2AE9-4EC1-998D-FA933196325A}"/>
              </a:ext>
            </a:extLst>
          </p:cNvPr>
          <p:cNvSpPr/>
          <p:nvPr/>
        </p:nvSpPr>
        <p:spPr>
          <a:xfrm>
            <a:off x="1026686" y="1892974"/>
            <a:ext cx="160421" cy="128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Ευθεία γραμμή σύνδεσης 9">
            <a:extLst>
              <a:ext uri="{FF2B5EF4-FFF2-40B4-BE49-F238E27FC236}">
                <a16:creationId xmlns:a16="http://schemas.microsoft.com/office/drawing/2014/main" id="{3880F11F-D8D5-429C-B837-3AE2800B2DF8}"/>
              </a:ext>
            </a:extLst>
          </p:cNvPr>
          <p:cNvCxnSpPr>
            <a:cxnSpLocks/>
          </p:cNvCxnSpPr>
          <p:nvPr/>
        </p:nvCxnSpPr>
        <p:spPr>
          <a:xfrm>
            <a:off x="6289397" y="3272589"/>
            <a:ext cx="0" cy="2518611"/>
          </a:xfrm>
          <a:prstGeom prst="line">
            <a:avLst/>
          </a:prstGeom>
          <a:ln w="5715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75362D9-724B-422F-A07A-15E0202B102B}"/>
              </a:ext>
            </a:extLst>
          </p:cNvPr>
          <p:cNvSpPr txBox="1"/>
          <p:nvPr/>
        </p:nvSpPr>
        <p:spPr>
          <a:xfrm>
            <a:off x="2662990" y="176463"/>
            <a:ext cx="6866021" cy="369332"/>
          </a:xfrm>
          <a:prstGeom prst="rect">
            <a:avLst/>
          </a:prstGeom>
          <a:noFill/>
        </p:spPr>
        <p:txBody>
          <a:bodyPr wrap="square" rtlCol="0">
            <a:spAutoFit/>
          </a:bodyPr>
          <a:lstStyle/>
          <a:p>
            <a:pPr algn="ctr"/>
            <a:r>
              <a:rPr lang="en-US" b="1" dirty="0"/>
              <a:t>Emissions  (expressed in 1 </a:t>
            </a:r>
            <a:r>
              <a:rPr lang="en-US" b="1" dirty="0" err="1"/>
              <a:t>lt</a:t>
            </a:r>
            <a:r>
              <a:rPr lang="en-US" b="1" dirty="0"/>
              <a:t> produced milk) </a:t>
            </a:r>
            <a:endParaRPr lang="el-GR" b="1" dirty="0"/>
          </a:p>
        </p:txBody>
      </p:sp>
      <p:sp>
        <p:nvSpPr>
          <p:cNvPr id="14" name="TextBox 13">
            <a:extLst>
              <a:ext uri="{FF2B5EF4-FFF2-40B4-BE49-F238E27FC236}">
                <a16:creationId xmlns:a16="http://schemas.microsoft.com/office/drawing/2014/main" id="{C055F758-6028-4ADB-BE7B-4598788235E5}"/>
              </a:ext>
            </a:extLst>
          </p:cNvPr>
          <p:cNvSpPr txBox="1"/>
          <p:nvPr/>
        </p:nvSpPr>
        <p:spPr>
          <a:xfrm>
            <a:off x="6524623" y="3716787"/>
            <a:ext cx="510138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Same trends like GHG emissions.</a:t>
            </a:r>
          </a:p>
          <a:p>
            <a:pPr marL="285750" indent="-285750">
              <a:buFont typeface="Arial" panose="020B0604020202020204" pitchFamily="34" charset="0"/>
              <a:buChar char="•"/>
            </a:pPr>
            <a:endParaRPr lang="en-US" dirty="0"/>
          </a:p>
          <a:p>
            <a:r>
              <a:rPr lang="en-US" dirty="0"/>
              <a:t>	- 20% larger for </a:t>
            </a:r>
            <a:r>
              <a:rPr lang="en-US" dirty="0" err="1"/>
              <a:t>GrassMAX</a:t>
            </a:r>
            <a:r>
              <a:rPr lang="en-US" dirty="0"/>
              <a:t> than </a:t>
            </a:r>
            <a:r>
              <a:rPr lang="en-US" dirty="0" err="1"/>
              <a:t>GrassMIN</a:t>
            </a:r>
            <a:endParaRPr lang="en-US" dirty="0"/>
          </a:p>
          <a:p>
            <a:endParaRPr lang="en-US" dirty="0"/>
          </a:p>
          <a:p>
            <a:r>
              <a:rPr lang="en-US" dirty="0"/>
              <a:t>	- 11% lower for </a:t>
            </a:r>
            <a:r>
              <a:rPr lang="en-US" dirty="0" err="1"/>
              <a:t>MaizeMAX</a:t>
            </a:r>
            <a:r>
              <a:rPr lang="en-US" dirty="0"/>
              <a:t> than </a:t>
            </a:r>
            <a:r>
              <a:rPr lang="en-US" dirty="0" err="1"/>
              <a:t>MaizeMIN</a:t>
            </a:r>
            <a:endParaRPr lang="el-GR" dirty="0"/>
          </a:p>
        </p:txBody>
      </p:sp>
      <p:sp>
        <p:nvSpPr>
          <p:cNvPr id="15" name="Ορθογώνιο 14">
            <a:extLst>
              <a:ext uri="{FF2B5EF4-FFF2-40B4-BE49-F238E27FC236}">
                <a16:creationId xmlns:a16="http://schemas.microsoft.com/office/drawing/2014/main" id="{6AABB309-9645-4DEE-9478-F22B901872F9}"/>
              </a:ext>
            </a:extLst>
          </p:cNvPr>
          <p:cNvSpPr/>
          <p:nvPr/>
        </p:nvSpPr>
        <p:spPr>
          <a:xfrm>
            <a:off x="287314" y="2854866"/>
            <a:ext cx="845103" cy="461665"/>
          </a:xfrm>
          <a:prstGeom prst="rect">
            <a:avLst/>
          </a:prstGeom>
        </p:spPr>
        <p:txBody>
          <a:bodyPr wrap="none">
            <a:spAutoFit/>
          </a:bodyPr>
          <a:lstStyle/>
          <a:p>
            <a:r>
              <a:rPr lang="en-US" sz="2400" b="1" dirty="0">
                <a:solidFill>
                  <a:srgbClr val="C00000"/>
                </a:solidFill>
                <a:effectLst>
                  <a:outerShdw blurRad="38100" dist="38100" dir="2700000" algn="tl">
                    <a:srgbClr val="000000">
                      <a:alpha val="43137"/>
                    </a:srgbClr>
                  </a:outerShdw>
                </a:effectLst>
              </a:rPr>
              <a:t>CO</a:t>
            </a:r>
            <a:r>
              <a:rPr lang="en-US" sz="2400" b="1" baseline="-25000" dirty="0">
                <a:solidFill>
                  <a:srgbClr val="C00000"/>
                </a:solidFill>
                <a:effectLst>
                  <a:outerShdw blurRad="38100" dist="38100" dir="2700000" algn="tl">
                    <a:srgbClr val="000000">
                      <a:alpha val="43137"/>
                    </a:srgbClr>
                  </a:outerShdw>
                </a:effectLst>
              </a:rPr>
              <a:t>2</a:t>
            </a:r>
            <a:r>
              <a:rPr lang="en-US" sz="2400" b="1" dirty="0">
                <a:solidFill>
                  <a:srgbClr val="C00000"/>
                </a:solidFill>
                <a:effectLst>
                  <a:outerShdw blurRad="38100" dist="38100" dir="2700000" algn="tl">
                    <a:srgbClr val="000000">
                      <a:alpha val="43137"/>
                    </a:srgbClr>
                  </a:outerShdw>
                </a:effectLst>
              </a:rPr>
              <a:t> </a:t>
            </a:r>
            <a:endParaRPr lang="el-GR" sz="2400" dirty="0">
              <a:solidFill>
                <a:srgbClr val="C00000"/>
              </a:solidFill>
              <a:effectLst>
                <a:outerShdw blurRad="38100" dist="38100" dir="2700000" algn="tl">
                  <a:srgbClr val="000000">
                    <a:alpha val="43137"/>
                  </a:srgbClr>
                </a:outerShdw>
              </a:effectLst>
            </a:endParaRPr>
          </a:p>
        </p:txBody>
      </p:sp>
      <p:sp>
        <p:nvSpPr>
          <p:cNvPr id="16" name="Ορθογώνιο 15">
            <a:extLst>
              <a:ext uri="{FF2B5EF4-FFF2-40B4-BE49-F238E27FC236}">
                <a16:creationId xmlns:a16="http://schemas.microsoft.com/office/drawing/2014/main" id="{8A211334-FB14-4983-914F-CF8E65342C09}"/>
              </a:ext>
            </a:extLst>
          </p:cNvPr>
          <p:cNvSpPr/>
          <p:nvPr/>
        </p:nvSpPr>
        <p:spPr>
          <a:xfrm>
            <a:off x="6568701" y="3007268"/>
            <a:ext cx="801823" cy="461665"/>
          </a:xfrm>
          <a:prstGeom prst="rect">
            <a:avLst/>
          </a:prstGeom>
        </p:spPr>
        <p:txBody>
          <a:bodyPr wrap="none">
            <a:spAutoFit/>
          </a:bodyPr>
          <a:lstStyle/>
          <a:p>
            <a:r>
              <a:rPr lang="en-US" sz="2400" b="1" dirty="0">
                <a:solidFill>
                  <a:srgbClr val="C00000"/>
                </a:solidFill>
                <a:effectLst>
                  <a:outerShdw blurRad="38100" dist="38100" dir="2700000" algn="tl">
                    <a:srgbClr val="000000">
                      <a:alpha val="43137"/>
                    </a:srgbClr>
                  </a:outerShdw>
                </a:effectLst>
              </a:rPr>
              <a:t>CH</a:t>
            </a:r>
            <a:r>
              <a:rPr lang="en-US" sz="2400" b="1" baseline="-25000" dirty="0">
                <a:solidFill>
                  <a:srgbClr val="C00000"/>
                </a:solidFill>
                <a:effectLst>
                  <a:outerShdw blurRad="38100" dist="38100" dir="2700000" algn="tl">
                    <a:srgbClr val="000000">
                      <a:alpha val="43137"/>
                    </a:srgbClr>
                  </a:outerShdw>
                </a:effectLst>
              </a:rPr>
              <a:t>4 </a:t>
            </a:r>
            <a:endParaRPr lang="el-GR" sz="2400" b="1" dirty="0">
              <a:solidFill>
                <a:srgbClr val="C00000"/>
              </a:solidFill>
              <a:effectLst>
                <a:outerShdw blurRad="38100" dist="38100" dir="2700000" algn="tl">
                  <a:srgbClr val="000000">
                    <a:alpha val="43137"/>
                  </a:srgbClr>
                </a:outerShdw>
              </a:effectLst>
            </a:endParaRPr>
          </a:p>
        </p:txBody>
      </p:sp>
      <p:sp>
        <p:nvSpPr>
          <p:cNvPr id="18" name="Ορθογώνιο 17">
            <a:extLst>
              <a:ext uri="{FF2B5EF4-FFF2-40B4-BE49-F238E27FC236}">
                <a16:creationId xmlns:a16="http://schemas.microsoft.com/office/drawing/2014/main" id="{ED5E72EA-E77D-4052-9F8D-63FCADAA764B}"/>
              </a:ext>
            </a:extLst>
          </p:cNvPr>
          <p:cNvSpPr/>
          <p:nvPr/>
        </p:nvSpPr>
        <p:spPr>
          <a:xfrm>
            <a:off x="0" y="3506169"/>
            <a:ext cx="6096000" cy="2585323"/>
          </a:xfrm>
          <a:prstGeom prst="rect">
            <a:avLst/>
          </a:prstGeom>
        </p:spPr>
        <p:txBody>
          <a:bodyPr>
            <a:spAutoFit/>
          </a:bodyPr>
          <a:lstStyle/>
          <a:p>
            <a:pPr marL="285750" indent="-285750" algn="just">
              <a:buFont typeface="Arial" panose="020B0604020202020204" pitchFamily="34" charset="0"/>
              <a:buChar char="•"/>
            </a:pPr>
            <a:r>
              <a:rPr lang="en-US" dirty="0"/>
              <a:t>Farms with high DM intake from grass (</a:t>
            </a:r>
            <a:r>
              <a:rPr lang="en-US" b="1" dirty="0" err="1">
                <a:solidFill>
                  <a:srgbClr val="C00000"/>
                </a:solidFill>
                <a:effectLst>
                  <a:outerShdw blurRad="38100" dist="38100" dir="2700000" algn="tl">
                    <a:srgbClr val="000000">
                      <a:alpha val="43137"/>
                    </a:srgbClr>
                  </a:outerShdw>
                </a:effectLst>
              </a:rPr>
              <a:t>GrassMax</a:t>
            </a:r>
            <a:r>
              <a:rPr lang="en-US" b="1" dirty="0">
                <a:solidFill>
                  <a:srgbClr val="C00000"/>
                </a:solidFill>
                <a:effectLst>
                  <a:outerShdw blurRad="38100" dist="38100" dir="2700000" algn="tl">
                    <a:srgbClr val="000000">
                      <a:alpha val="43137"/>
                    </a:srgbClr>
                  </a:outerShdw>
                </a:effectLst>
              </a:rPr>
              <a:t>)</a:t>
            </a:r>
            <a:r>
              <a:rPr lang="en-US" dirty="0"/>
              <a:t> had 17% higher global warming potential than farms with low DM intake (</a:t>
            </a:r>
            <a:r>
              <a:rPr lang="en-US" b="1" dirty="0" err="1">
                <a:solidFill>
                  <a:srgbClr val="C00000"/>
                </a:solidFill>
                <a:effectLst>
                  <a:outerShdw blurRad="38100" dist="38100" dir="2700000" algn="tl">
                    <a:srgbClr val="000000">
                      <a:alpha val="43137"/>
                    </a:srgbClr>
                  </a:outerShdw>
                </a:effectLst>
              </a:rPr>
              <a:t>GrassMin</a:t>
            </a:r>
            <a:r>
              <a:rPr lang="en-US" dirty="0"/>
              <a:t>).</a:t>
            </a:r>
          </a:p>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r>
              <a:rPr lang="en-US" dirty="0"/>
              <a:t>Farms with high DM intake from maize (</a:t>
            </a:r>
            <a:r>
              <a:rPr lang="en-US" b="1" dirty="0" err="1">
                <a:solidFill>
                  <a:srgbClr val="C00000"/>
                </a:solidFill>
                <a:effectLst>
                  <a:outerShdw blurRad="38100" dist="38100" dir="2700000" algn="tl">
                    <a:srgbClr val="000000">
                      <a:alpha val="43137"/>
                    </a:srgbClr>
                  </a:outerShdw>
                </a:effectLst>
              </a:rPr>
              <a:t>MaizeMax</a:t>
            </a:r>
            <a:r>
              <a:rPr lang="en-US" dirty="0"/>
              <a:t>) had 1% lower warming potential than farms with low DM intake (</a:t>
            </a:r>
            <a:r>
              <a:rPr lang="en-US" b="1" dirty="0" err="1">
                <a:solidFill>
                  <a:srgbClr val="C00000"/>
                </a:solidFill>
                <a:effectLst>
                  <a:outerShdw blurRad="38100" dist="38100" dir="2700000" algn="tl">
                    <a:srgbClr val="000000">
                      <a:alpha val="43137"/>
                    </a:srgbClr>
                  </a:outerShdw>
                </a:effectLst>
              </a:rPr>
              <a:t>MaizeMax</a:t>
            </a:r>
            <a:r>
              <a:rPr lang="en-US" b="1" dirty="0">
                <a:solidFill>
                  <a:srgbClr val="C00000"/>
                </a:solidFill>
                <a:effectLst>
                  <a:outerShdw blurRad="38100" dist="38100" dir="2700000" algn="tl">
                    <a:srgbClr val="000000">
                      <a:alpha val="43137"/>
                    </a:srgbClr>
                  </a:outerShdw>
                </a:effectLst>
              </a:rPr>
              <a:t>).</a:t>
            </a:r>
          </a:p>
          <a:p>
            <a:pPr marL="285750" indent="-285750" algn="just">
              <a:buFont typeface="Arial" panose="020B0604020202020204" pitchFamily="34" charset="0"/>
              <a:buChar char="•"/>
            </a:pPr>
            <a:endParaRPr lang="en-US" b="1" dirty="0">
              <a:solidFill>
                <a:srgbClr val="C00000"/>
              </a:solidFill>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n-US" dirty="0"/>
              <a:t>On farm energy consumption did not differ.</a:t>
            </a:r>
            <a:endParaRPr lang="el-GR" dirty="0"/>
          </a:p>
        </p:txBody>
      </p:sp>
    </p:spTree>
    <p:extLst>
      <p:ext uri="{BB962C8B-B14F-4D97-AF65-F5344CB8AC3E}">
        <p14:creationId xmlns:p14="http://schemas.microsoft.com/office/powerpoint/2010/main" val="1443316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C78A46DE-DF2D-4E06-A66B-AE9991084665}"/>
              </a:ext>
            </a:extLst>
          </p:cNvPr>
          <p:cNvSpPr>
            <a:spLocks noGrp="1"/>
          </p:cNvSpPr>
          <p:nvPr>
            <p:ph type="ftr" sz="quarter" idx="11"/>
          </p:nvPr>
        </p:nvSpPr>
        <p:spPr/>
        <p:txBody>
          <a:bodyPr/>
          <a:lstStyle/>
          <a:p>
            <a:pPr>
              <a:defRPr/>
            </a:pPr>
            <a:r>
              <a:rPr lang="en-US" dirty="0"/>
              <a:t>   CLIMATE CHANGE IN AGRICULTURE   Project Nr. 586273-EPP-1-2017-1-EL-EPPKA2-CBHE-JP </a:t>
            </a:r>
          </a:p>
        </p:txBody>
      </p:sp>
      <p:sp>
        <p:nvSpPr>
          <p:cNvPr id="5" name="TextBox 4">
            <a:extLst>
              <a:ext uri="{FF2B5EF4-FFF2-40B4-BE49-F238E27FC236}">
                <a16:creationId xmlns:a16="http://schemas.microsoft.com/office/drawing/2014/main" id="{BA51AE13-3678-4C53-AE5C-55E568A63807}"/>
              </a:ext>
            </a:extLst>
          </p:cNvPr>
          <p:cNvSpPr txBox="1"/>
          <p:nvPr/>
        </p:nvSpPr>
        <p:spPr>
          <a:xfrm>
            <a:off x="292967" y="963315"/>
            <a:ext cx="10892590" cy="4893647"/>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Impacts of farming systems on climate change is a certainty, but the “gravity” of this impact depends on the studied livestock’s </a:t>
            </a:r>
            <a:r>
              <a:rPr lang="en-US" sz="2400" b="1" dirty="0">
                <a:solidFill>
                  <a:srgbClr val="C00000"/>
                </a:solidFill>
              </a:rPr>
              <a:t>boundaries</a:t>
            </a:r>
            <a:r>
              <a:rPr lang="en-US" sz="2400" dirty="0"/>
              <a:t>.</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a:t>Farming system </a:t>
            </a:r>
            <a:r>
              <a:rPr lang="en-US" sz="2400" b="1" dirty="0">
                <a:solidFill>
                  <a:srgbClr val="C00000"/>
                </a:solidFill>
              </a:rPr>
              <a:t>practices</a:t>
            </a:r>
            <a:r>
              <a:rPr lang="en-US" sz="2400" dirty="0"/>
              <a:t> (i.e. organic farming, DM intake, manure treatment etc.) influence the environmental impact of a livestock.</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a:t> Although many farming systems withing the same or different species have been studied results are not (</a:t>
            </a:r>
            <a:r>
              <a:rPr lang="en-US" sz="2400" b="1" dirty="0">
                <a:solidFill>
                  <a:srgbClr val="C00000"/>
                </a:solidFill>
              </a:rPr>
              <a:t>easily</a:t>
            </a:r>
            <a:r>
              <a:rPr lang="en-US" sz="2400" dirty="0"/>
              <a:t>) comparable due to different approaches (different functional units, boundaries, statistical analysis etc.).</a:t>
            </a:r>
          </a:p>
          <a:p>
            <a:pPr algn="just"/>
            <a:endParaRPr lang="en-US" sz="2400" dirty="0"/>
          </a:p>
          <a:p>
            <a:pPr marL="285750" indent="-285750" algn="just">
              <a:buFont typeface="Arial" panose="020B0604020202020204" pitchFamily="34" charset="0"/>
              <a:buChar char="•"/>
            </a:pPr>
            <a:r>
              <a:rPr lang="en-US" sz="2400" dirty="0"/>
              <a:t> Common agreed guidelines for comparing the impact level of each livestock farming system on climate change may be a solution or case study approach would be a more accurate solution.</a:t>
            </a:r>
            <a:endParaRPr lang="el-GR" sz="2400" dirty="0"/>
          </a:p>
        </p:txBody>
      </p:sp>
      <p:sp>
        <p:nvSpPr>
          <p:cNvPr id="6" name="Τίτλος 1">
            <a:extLst>
              <a:ext uri="{FF2B5EF4-FFF2-40B4-BE49-F238E27FC236}">
                <a16:creationId xmlns:a16="http://schemas.microsoft.com/office/drawing/2014/main" id="{9FDE1AF7-3ACE-476F-BA86-DB23BDE1958D}"/>
              </a:ext>
            </a:extLst>
          </p:cNvPr>
          <p:cNvSpPr txBox="1">
            <a:spLocks/>
          </p:cNvSpPr>
          <p:nvPr/>
        </p:nvSpPr>
        <p:spPr bwMode="auto">
          <a:xfrm>
            <a:off x="417095" y="192505"/>
            <a:ext cx="7541628" cy="4170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2500" lnSpcReduction="20000"/>
          </a:bodyPr>
          <a:lstStyle>
            <a:lvl1pPr algn="l" defTabSz="457200" rtl="0" fontAlgn="base">
              <a:spcBef>
                <a:spcPct val="0"/>
              </a:spcBef>
              <a:spcAft>
                <a:spcPct val="0"/>
              </a:spcAft>
              <a:defRPr sz="3600" kern="1200">
                <a:solidFill>
                  <a:srgbClr val="757575"/>
                </a:solidFill>
                <a:latin typeface="Corbel" panose="020B0503020204020204" pitchFamily="34" charset="0"/>
                <a:ea typeface="+mj-ea"/>
                <a:cs typeface="+mj-cs"/>
              </a:defRPr>
            </a:lvl1pPr>
            <a:lvl2pPr algn="l" defTabSz="457200" rtl="0" fontAlgn="base">
              <a:spcBef>
                <a:spcPct val="0"/>
              </a:spcBef>
              <a:spcAft>
                <a:spcPct val="0"/>
              </a:spcAft>
              <a:defRPr sz="3600">
                <a:solidFill>
                  <a:srgbClr val="757575"/>
                </a:solidFill>
                <a:latin typeface="Corbel" pitchFamily="34" charset="0"/>
              </a:defRPr>
            </a:lvl2pPr>
            <a:lvl3pPr algn="l" defTabSz="457200" rtl="0" fontAlgn="base">
              <a:spcBef>
                <a:spcPct val="0"/>
              </a:spcBef>
              <a:spcAft>
                <a:spcPct val="0"/>
              </a:spcAft>
              <a:defRPr sz="3600">
                <a:solidFill>
                  <a:srgbClr val="757575"/>
                </a:solidFill>
                <a:latin typeface="Corbel" pitchFamily="34" charset="0"/>
              </a:defRPr>
            </a:lvl3pPr>
            <a:lvl4pPr algn="l" defTabSz="457200" rtl="0" fontAlgn="base">
              <a:spcBef>
                <a:spcPct val="0"/>
              </a:spcBef>
              <a:spcAft>
                <a:spcPct val="0"/>
              </a:spcAft>
              <a:defRPr sz="3600">
                <a:solidFill>
                  <a:srgbClr val="757575"/>
                </a:solidFill>
                <a:latin typeface="Corbel" pitchFamily="34" charset="0"/>
              </a:defRPr>
            </a:lvl4pPr>
            <a:lvl5pPr algn="l" defTabSz="457200" rtl="0" fontAlgn="base">
              <a:spcBef>
                <a:spcPct val="0"/>
              </a:spcBef>
              <a:spcAft>
                <a:spcPct val="0"/>
              </a:spcAft>
              <a:defRPr sz="3600">
                <a:solidFill>
                  <a:srgbClr val="757575"/>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tx1"/>
                </a:solidFill>
                <a:effectLst>
                  <a:outerShdw blurRad="38100" dist="38100" dir="2700000" algn="tl">
                    <a:srgbClr val="000000">
                      <a:alpha val="43137"/>
                    </a:srgbClr>
                  </a:outerShdw>
                </a:effectLst>
              </a:rPr>
              <a:t>Conclusions….</a:t>
            </a:r>
            <a:endParaRPr lang="el-GR" sz="3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1465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C9E993C-134F-48F6-B736-56581BF175B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7429500" y="2581275"/>
            <a:ext cx="4762500" cy="4276725"/>
          </a:xfrm>
          <a:prstGeom prst="rect">
            <a:avLst/>
          </a:prstGeom>
        </p:spPr>
      </p:pic>
      <p:sp>
        <p:nvSpPr>
          <p:cNvPr id="2" name="Τίτλος 1">
            <a:extLst>
              <a:ext uri="{FF2B5EF4-FFF2-40B4-BE49-F238E27FC236}">
                <a16:creationId xmlns:a16="http://schemas.microsoft.com/office/drawing/2014/main" id="{99F662D0-13A9-4AC7-A252-72E8606AA915}"/>
              </a:ext>
            </a:extLst>
          </p:cNvPr>
          <p:cNvSpPr>
            <a:spLocks noGrp="1"/>
          </p:cNvSpPr>
          <p:nvPr>
            <p:ph type="title"/>
          </p:nvPr>
        </p:nvSpPr>
        <p:spPr>
          <a:xfrm>
            <a:off x="1094958" y="3153164"/>
            <a:ext cx="8596312" cy="1249503"/>
          </a:xfrm>
        </p:spPr>
        <p:txBody>
          <a:bodyPr>
            <a:normAutofit/>
          </a:bodyPr>
          <a:lstStyle/>
          <a:p>
            <a:pPr algn="ctr"/>
            <a:r>
              <a:rPr lang="en-US" b="1" dirty="0">
                <a:solidFill>
                  <a:srgbClr val="C00000"/>
                </a:solidFill>
              </a:rPr>
              <a:t>THANK YOU </a:t>
            </a:r>
            <a:br>
              <a:rPr lang="en-US" b="1" dirty="0">
                <a:solidFill>
                  <a:srgbClr val="C00000"/>
                </a:solidFill>
              </a:rPr>
            </a:br>
            <a:r>
              <a:rPr lang="en-US" b="1" dirty="0">
                <a:solidFill>
                  <a:srgbClr val="C00000"/>
                </a:solidFill>
              </a:rPr>
              <a:t>FOR YOUR ATTENTION </a:t>
            </a:r>
            <a:endParaRPr lang="el-GR" b="1" dirty="0">
              <a:solidFill>
                <a:srgbClr val="C00000"/>
              </a:solidFill>
            </a:endParaRPr>
          </a:p>
        </p:txBody>
      </p:sp>
      <p:sp>
        <p:nvSpPr>
          <p:cNvPr id="4" name="Θέση υποσέλιδου 3">
            <a:extLst>
              <a:ext uri="{FF2B5EF4-FFF2-40B4-BE49-F238E27FC236}">
                <a16:creationId xmlns:a16="http://schemas.microsoft.com/office/drawing/2014/main" id="{A93F58B9-8A09-4F4F-B68B-7D778E8C75B0}"/>
              </a:ext>
            </a:extLst>
          </p:cNvPr>
          <p:cNvSpPr>
            <a:spLocks noGrp="1"/>
          </p:cNvSpPr>
          <p:nvPr>
            <p:ph type="ftr" sz="quarter" idx="11"/>
          </p:nvPr>
        </p:nvSpPr>
        <p:spPr/>
        <p:txBody>
          <a:bodyPr/>
          <a:lstStyle/>
          <a:p>
            <a:pPr>
              <a:defRPr/>
            </a:pPr>
            <a:r>
              <a:rPr lang="en-US"/>
              <a:t>   CLIMATE CHANGE IN AGRICULTURE   Project Nr. 586273-EPP-1-2017-1-EL-EPPKA2-CBHE-JP </a:t>
            </a:r>
          </a:p>
        </p:txBody>
      </p:sp>
    </p:spTree>
    <p:extLst>
      <p:ext uri="{BB962C8B-B14F-4D97-AF65-F5344CB8AC3E}">
        <p14:creationId xmlns:p14="http://schemas.microsoft.com/office/powerpoint/2010/main" val="408151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5252DD7-8116-487A-8D33-60749D5F26B4}"/>
              </a:ext>
            </a:extLst>
          </p:cNvPr>
          <p:cNvSpPr>
            <a:spLocks noGrp="1"/>
          </p:cNvSpPr>
          <p:nvPr>
            <p:ph idx="1"/>
          </p:nvPr>
        </p:nvSpPr>
        <p:spPr>
          <a:xfrm>
            <a:off x="395980" y="1145872"/>
            <a:ext cx="10137908" cy="2197969"/>
          </a:xfrm>
        </p:spPr>
        <p:txBody>
          <a:bodyPr/>
          <a:lstStyle/>
          <a:p>
            <a:r>
              <a:rPr lang="el-GR" sz="2400" dirty="0">
                <a:solidFill>
                  <a:schemeClr val="tx1"/>
                </a:solidFill>
              </a:rPr>
              <a:t>Τ</a:t>
            </a:r>
            <a:r>
              <a:rPr lang="en-US" sz="2400" dirty="0">
                <a:solidFill>
                  <a:schemeClr val="tx1"/>
                </a:solidFill>
              </a:rPr>
              <a:t>he increased demands for livestock products is nowadays a certainty</a:t>
            </a:r>
          </a:p>
          <a:p>
            <a:pPr lvl="3">
              <a:buFont typeface="Arial" panose="020B0604020202020204" pitchFamily="34" charset="0"/>
              <a:buChar char="•"/>
            </a:pPr>
            <a:r>
              <a:rPr lang="en-US" sz="1800" dirty="0">
                <a:solidFill>
                  <a:schemeClr val="tx1"/>
                </a:solidFill>
              </a:rPr>
              <a:t>population growth</a:t>
            </a:r>
          </a:p>
          <a:p>
            <a:pPr lvl="3">
              <a:buFont typeface="Arial" panose="020B0604020202020204" pitchFamily="34" charset="0"/>
              <a:buChar char="•"/>
            </a:pPr>
            <a:r>
              <a:rPr lang="en-US" sz="1800" dirty="0">
                <a:solidFill>
                  <a:schemeClr val="tx1"/>
                </a:solidFill>
              </a:rPr>
              <a:t> urbanization</a:t>
            </a:r>
          </a:p>
          <a:p>
            <a:pPr lvl="3">
              <a:buFont typeface="Arial" panose="020B0604020202020204" pitchFamily="34" charset="0"/>
              <a:buChar char="•"/>
            </a:pPr>
            <a:r>
              <a:rPr lang="en-US" sz="1800" dirty="0">
                <a:solidFill>
                  <a:schemeClr val="tx1"/>
                </a:solidFill>
              </a:rPr>
              <a:t> income rise</a:t>
            </a:r>
          </a:p>
          <a:p>
            <a:pPr lvl="3">
              <a:buFont typeface="Arial" panose="020B0604020202020204" pitchFamily="34" charset="0"/>
              <a:buChar char="•"/>
            </a:pPr>
            <a:r>
              <a:rPr lang="en-US" sz="1800" dirty="0">
                <a:solidFill>
                  <a:schemeClr val="tx1"/>
                </a:solidFill>
              </a:rPr>
              <a:t>different nutritious needs</a:t>
            </a:r>
          </a:p>
          <a:p>
            <a:pPr marL="1371600" lvl="3" indent="0">
              <a:buNone/>
            </a:pPr>
            <a:endParaRPr lang="en-US" sz="1800" dirty="0">
              <a:solidFill>
                <a:schemeClr val="tx1"/>
              </a:solidFill>
            </a:endParaRPr>
          </a:p>
        </p:txBody>
      </p:sp>
      <p:sp>
        <p:nvSpPr>
          <p:cNvPr id="4" name="Θέση υποσέλιδου 3">
            <a:extLst>
              <a:ext uri="{FF2B5EF4-FFF2-40B4-BE49-F238E27FC236}">
                <a16:creationId xmlns:a16="http://schemas.microsoft.com/office/drawing/2014/main" id="{D4B911DF-44DD-4678-9888-288FC6454CEE}"/>
              </a:ext>
            </a:extLst>
          </p:cNvPr>
          <p:cNvSpPr>
            <a:spLocks noGrp="1"/>
          </p:cNvSpPr>
          <p:nvPr>
            <p:ph type="ftr" sz="quarter" idx="11"/>
          </p:nvPr>
        </p:nvSpPr>
        <p:spPr/>
        <p:txBody>
          <a:bodyPr/>
          <a:lstStyle/>
          <a:p>
            <a:pPr>
              <a:defRPr/>
            </a:pPr>
            <a:r>
              <a:rPr lang="en-US"/>
              <a:t>   CLIMATE CHANGE IN AGRICULTURE   Project Nr. 586273-EPP-1-2017-1-EL-EPPKA2-CBHE-JP </a:t>
            </a:r>
          </a:p>
        </p:txBody>
      </p:sp>
      <p:sp>
        <p:nvSpPr>
          <p:cNvPr id="5" name="Τίτλος 6">
            <a:extLst>
              <a:ext uri="{FF2B5EF4-FFF2-40B4-BE49-F238E27FC236}">
                <a16:creationId xmlns:a16="http://schemas.microsoft.com/office/drawing/2014/main" id="{3D215650-743E-41AB-9974-E71F8BE73C70}"/>
              </a:ext>
            </a:extLst>
          </p:cNvPr>
          <p:cNvSpPr>
            <a:spLocks noGrp="1"/>
          </p:cNvSpPr>
          <p:nvPr>
            <p:ph type="title"/>
          </p:nvPr>
        </p:nvSpPr>
        <p:spPr>
          <a:xfrm>
            <a:off x="185492" y="131298"/>
            <a:ext cx="9113253" cy="656492"/>
          </a:xfrm>
        </p:spPr>
        <p:txBody>
          <a:bodyPr>
            <a:normAutofit/>
          </a:bodyPr>
          <a:lstStyle/>
          <a:p>
            <a:r>
              <a:rPr lang="en-US" sz="3200" b="1" dirty="0">
                <a:solidFill>
                  <a:schemeClr val="tx1"/>
                </a:solidFill>
                <a:effectLst>
                  <a:outerShdw blurRad="38100" dist="38100" dir="2700000" algn="tl">
                    <a:srgbClr val="000000">
                      <a:alpha val="43137"/>
                    </a:srgbClr>
                  </a:outerShdw>
                </a:effectLst>
              </a:rPr>
              <a:t>Impact of Animal Production on Climate change</a:t>
            </a:r>
            <a:endParaRPr lang="el-GR" sz="3200" b="1" dirty="0">
              <a:solidFill>
                <a:schemeClr val="tx1"/>
              </a:solidFill>
              <a:effectLst>
                <a:outerShdw blurRad="38100" dist="38100" dir="2700000" algn="tl">
                  <a:srgbClr val="000000">
                    <a:alpha val="43137"/>
                  </a:srgbClr>
                </a:outerShdw>
              </a:effectLst>
            </a:endParaRPr>
          </a:p>
        </p:txBody>
      </p:sp>
      <p:sp>
        <p:nvSpPr>
          <p:cNvPr id="7" name="Θέση περιεχομένου 2">
            <a:extLst>
              <a:ext uri="{FF2B5EF4-FFF2-40B4-BE49-F238E27FC236}">
                <a16:creationId xmlns:a16="http://schemas.microsoft.com/office/drawing/2014/main" id="{458EB559-FEC3-4196-8899-E2A31DB30B02}"/>
              </a:ext>
            </a:extLst>
          </p:cNvPr>
          <p:cNvSpPr txBox="1">
            <a:spLocks/>
          </p:cNvSpPr>
          <p:nvPr/>
        </p:nvSpPr>
        <p:spPr bwMode="auto">
          <a:xfrm>
            <a:off x="448111" y="3509664"/>
            <a:ext cx="8705979" cy="1829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ts val="1000"/>
              </a:spcBef>
              <a:spcAft>
                <a:spcPct val="0"/>
              </a:spcAft>
              <a:buClr>
                <a:schemeClr val="tx1">
                  <a:lumMod val="65000"/>
                  <a:lumOff val="35000"/>
                </a:schemeClr>
              </a:buClr>
              <a:buSzPct val="80000"/>
              <a:buFont typeface="Wingdings" panose="05000000000000000000" pitchFamily="2" charset="2"/>
              <a:buChar char="q"/>
              <a:defRPr kern="1200">
                <a:solidFill>
                  <a:schemeClr val="tx1">
                    <a:lumMod val="65000"/>
                    <a:lumOff val="35000"/>
                  </a:schemeClr>
                </a:solidFill>
                <a:latin typeface="+mn-lt"/>
                <a:ea typeface="+mn-ea"/>
                <a:cs typeface="+mn-cs"/>
              </a:defRPr>
            </a:lvl1pPr>
            <a:lvl2pPr marL="742950" indent="-285750" algn="l" defTabSz="457200" rtl="0" fontAlgn="base">
              <a:spcBef>
                <a:spcPts val="1000"/>
              </a:spcBef>
              <a:spcAft>
                <a:spcPct val="0"/>
              </a:spcAft>
              <a:buClr>
                <a:schemeClr val="tx1">
                  <a:lumMod val="65000"/>
                  <a:lumOff val="35000"/>
                </a:schemeClr>
              </a:buClr>
              <a:buSzPct val="80000"/>
              <a:buFont typeface="Wingdings" panose="05000000000000000000" pitchFamily="2" charset="2"/>
              <a:buChar char="q"/>
              <a:defRPr sz="1600" kern="1200">
                <a:solidFill>
                  <a:schemeClr val="tx1">
                    <a:lumMod val="65000"/>
                    <a:lumOff val="35000"/>
                  </a:schemeClr>
                </a:solidFill>
                <a:latin typeface="+mn-lt"/>
                <a:ea typeface="+mn-ea"/>
                <a:cs typeface="+mn-cs"/>
              </a:defRPr>
            </a:lvl2pPr>
            <a:lvl3pPr marL="1143000" indent="-228600" algn="l" defTabSz="457200" rtl="0" fontAlgn="base">
              <a:spcBef>
                <a:spcPts val="1000"/>
              </a:spcBef>
              <a:spcAft>
                <a:spcPct val="0"/>
              </a:spcAft>
              <a:buClr>
                <a:schemeClr val="tx1">
                  <a:lumMod val="65000"/>
                  <a:lumOff val="35000"/>
                </a:schemeClr>
              </a:buClr>
              <a:buSzPct val="80000"/>
              <a:buFont typeface="Wingdings" panose="05000000000000000000" pitchFamily="2" charset="2"/>
              <a:buChar char="q"/>
              <a:defRPr sz="1400" kern="1200">
                <a:solidFill>
                  <a:schemeClr val="tx1">
                    <a:lumMod val="65000"/>
                    <a:lumOff val="35000"/>
                  </a:schemeClr>
                </a:solidFill>
                <a:latin typeface="+mn-lt"/>
                <a:ea typeface="+mn-ea"/>
                <a:cs typeface="+mn-cs"/>
              </a:defRPr>
            </a:lvl3pPr>
            <a:lvl4pPr marL="1600200" indent="-228600" algn="l" defTabSz="457200" rtl="0" fontAlgn="base">
              <a:spcBef>
                <a:spcPts val="1000"/>
              </a:spcBef>
              <a:spcAft>
                <a:spcPct val="0"/>
              </a:spcAft>
              <a:buClr>
                <a:schemeClr val="tx1">
                  <a:lumMod val="65000"/>
                  <a:lumOff val="35000"/>
                </a:schemeClr>
              </a:buClr>
              <a:buSzPct val="80000"/>
              <a:buFont typeface="Wingdings" panose="05000000000000000000" pitchFamily="2" charset="2"/>
              <a:buChar char="q"/>
              <a:defRPr sz="1200" kern="1200">
                <a:solidFill>
                  <a:schemeClr val="tx1">
                    <a:lumMod val="65000"/>
                    <a:lumOff val="35000"/>
                  </a:schemeClr>
                </a:solidFill>
                <a:latin typeface="+mn-lt"/>
                <a:ea typeface="+mn-ea"/>
                <a:cs typeface="+mn-cs"/>
              </a:defRPr>
            </a:lvl4pPr>
            <a:lvl5pPr marL="2057400" indent="-228600" algn="l" defTabSz="457200" rtl="0" fontAlgn="base">
              <a:spcBef>
                <a:spcPts val="1000"/>
              </a:spcBef>
              <a:spcAft>
                <a:spcPct val="0"/>
              </a:spcAft>
              <a:buClr>
                <a:schemeClr val="tx1">
                  <a:lumMod val="65000"/>
                  <a:lumOff val="35000"/>
                </a:schemeClr>
              </a:buClr>
              <a:buSzPct val="80000"/>
              <a:buFont typeface="Wingdings" panose="05000000000000000000" pitchFamily="2" charset="2"/>
              <a:buChar char="q"/>
              <a:defRPr sz="1200" kern="1200">
                <a:solidFill>
                  <a:schemeClr val="tx1">
                    <a:lumMod val="65000"/>
                    <a:lumOff val="3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solidFill>
                  <a:schemeClr val="tx1"/>
                </a:solidFill>
              </a:rPr>
              <a:t>As a result the livestock sector:</a:t>
            </a:r>
          </a:p>
          <a:p>
            <a:pPr lvl="3">
              <a:buFont typeface="Arial" panose="020B0604020202020204" pitchFamily="34" charset="0"/>
              <a:buChar char="•"/>
            </a:pPr>
            <a:r>
              <a:rPr lang="en-US" sz="1800" dirty="0">
                <a:solidFill>
                  <a:schemeClr val="tx1"/>
                </a:solidFill>
              </a:rPr>
              <a:t>Requires a significant amount of natural resources </a:t>
            </a:r>
          </a:p>
          <a:p>
            <a:pPr lvl="3">
              <a:buFont typeface="Arial" panose="020B0604020202020204" pitchFamily="34" charset="0"/>
              <a:buChar char="•"/>
            </a:pPr>
            <a:r>
              <a:rPr lang="en-US" sz="1800" dirty="0">
                <a:solidFill>
                  <a:schemeClr val="tx1"/>
                </a:solidFill>
              </a:rPr>
              <a:t>Is responsible for about the 14.5 % of total anthropogenic greenhouse gas emissions (&gt;7 Gigatons of carbon dioxide equivalents)</a:t>
            </a:r>
          </a:p>
          <a:p>
            <a:pPr marL="1371600" lvl="3" indent="0">
              <a:buFont typeface="Wingdings" panose="05000000000000000000" pitchFamily="2" charset="2"/>
              <a:buNone/>
            </a:pPr>
            <a:endParaRPr lang="en-US" sz="1800" dirty="0">
              <a:solidFill>
                <a:schemeClr val="tx1"/>
              </a:solidFill>
            </a:endParaRPr>
          </a:p>
        </p:txBody>
      </p:sp>
    </p:spTree>
    <p:extLst>
      <p:ext uri="{BB962C8B-B14F-4D97-AF65-F5344CB8AC3E}">
        <p14:creationId xmlns:p14="http://schemas.microsoft.com/office/powerpoint/2010/main" val="349028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A42122F2-4DA1-4E16-BE13-79BBFA30C03D}"/>
              </a:ext>
            </a:extLst>
          </p:cNvPr>
          <p:cNvSpPr>
            <a:spLocks noGrp="1"/>
          </p:cNvSpPr>
          <p:nvPr>
            <p:ph type="ftr" sz="quarter" idx="11"/>
          </p:nvPr>
        </p:nvSpPr>
        <p:spPr/>
        <p:txBody>
          <a:bodyPr/>
          <a:lstStyle/>
          <a:p>
            <a:pPr>
              <a:defRPr/>
            </a:pPr>
            <a:r>
              <a:rPr lang="en-US"/>
              <a:t>   CLIMATE CHANGE IN AGRICULTURE   Project Nr. 586273-EPP-1-2017-1-EL-EPPKA2-CBHE-JP </a:t>
            </a:r>
          </a:p>
        </p:txBody>
      </p:sp>
      <p:sp>
        <p:nvSpPr>
          <p:cNvPr id="21" name="Τίτλος 6">
            <a:extLst>
              <a:ext uri="{FF2B5EF4-FFF2-40B4-BE49-F238E27FC236}">
                <a16:creationId xmlns:a16="http://schemas.microsoft.com/office/drawing/2014/main" id="{615249DC-7DAC-46CA-A8A2-8EE0BA54DB7A}"/>
              </a:ext>
            </a:extLst>
          </p:cNvPr>
          <p:cNvSpPr>
            <a:spLocks noGrp="1"/>
          </p:cNvSpPr>
          <p:nvPr>
            <p:ph type="title"/>
          </p:nvPr>
        </p:nvSpPr>
        <p:spPr>
          <a:xfrm>
            <a:off x="1572857" y="0"/>
            <a:ext cx="9113253" cy="530854"/>
          </a:xfrm>
        </p:spPr>
        <p:txBody>
          <a:bodyPr>
            <a:normAutofit fontScale="90000"/>
          </a:bodyPr>
          <a:lstStyle/>
          <a:p>
            <a:r>
              <a:rPr lang="en-US" sz="3200" b="1" dirty="0">
                <a:solidFill>
                  <a:schemeClr val="tx1"/>
                </a:solidFill>
                <a:effectLst>
                  <a:outerShdw blurRad="38100" dist="38100" dir="2700000" algn="tl">
                    <a:srgbClr val="000000">
                      <a:alpha val="43137"/>
                    </a:srgbClr>
                  </a:outerShdw>
                </a:effectLst>
              </a:rPr>
              <a:t>Impact of Animal Production on Climate change</a:t>
            </a:r>
            <a:endParaRPr lang="el-GR" sz="3200" b="1" dirty="0">
              <a:solidFill>
                <a:schemeClr val="tx1"/>
              </a:solidFill>
              <a:effectLst>
                <a:outerShdw blurRad="38100" dist="38100" dir="2700000" algn="tl">
                  <a:srgbClr val="000000">
                    <a:alpha val="43137"/>
                  </a:srgbClr>
                </a:outerShdw>
              </a:effectLst>
            </a:endParaRPr>
          </a:p>
        </p:txBody>
      </p:sp>
      <p:pic>
        <p:nvPicPr>
          <p:cNvPr id="22" name="Εικόνα 21">
            <a:extLst>
              <a:ext uri="{FF2B5EF4-FFF2-40B4-BE49-F238E27FC236}">
                <a16:creationId xmlns:a16="http://schemas.microsoft.com/office/drawing/2014/main" id="{532552D3-3EEA-4E1A-88CC-ECA45F661877}"/>
              </a:ext>
            </a:extLst>
          </p:cNvPr>
          <p:cNvPicPr>
            <a:picLocks noChangeAspect="1"/>
          </p:cNvPicPr>
          <p:nvPr/>
        </p:nvPicPr>
        <p:blipFill>
          <a:blip r:embed="rId3"/>
          <a:stretch>
            <a:fillRect/>
          </a:stretch>
        </p:blipFill>
        <p:spPr>
          <a:xfrm>
            <a:off x="0" y="646250"/>
            <a:ext cx="12192000" cy="5096824"/>
          </a:xfrm>
          <a:prstGeom prst="rect">
            <a:avLst/>
          </a:prstGeom>
        </p:spPr>
      </p:pic>
    </p:spTree>
    <p:extLst>
      <p:ext uri="{BB962C8B-B14F-4D97-AF65-F5344CB8AC3E}">
        <p14:creationId xmlns:p14="http://schemas.microsoft.com/office/powerpoint/2010/main" val="198702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pPr>
              <a:defRPr/>
            </a:pPr>
            <a:r>
              <a:rPr lang="en-US" dirty="0"/>
              <a:t>   CLIMATE CHANGE IN AGRICULTURE   Project Nr. 586273-EPP-1-2017-1-EL-EPPKA2-CBHE-JP </a:t>
            </a:r>
          </a:p>
        </p:txBody>
      </p:sp>
      <p:sp>
        <p:nvSpPr>
          <p:cNvPr id="7" name="Τίτλος 6">
            <a:extLst>
              <a:ext uri="{FF2B5EF4-FFF2-40B4-BE49-F238E27FC236}">
                <a16:creationId xmlns:a16="http://schemas.microsoft.com/office/drawing/2014/main" id="{418FF448-C26A-4CD5-96CE-C90A26CB1AB7}"/>
              </a:ext>
            </a:extLst>
          </p:cNvPr>
          <p:cNvSpPr>
            <a:spLocks noGrp="1"/>
          </p:cNvSpPr>
          <p:nvPr>
            <p:ph type="title"/>
          </p:nvPr>
        </p:nvSpPr>
        <p:spPr>
          <a:xfrm>
            <a:off x="1572857" y="0"/>
            <a:ext cx="9113253" cy="530854"/>
          </a:xfrm>
        </p:spPr>
        <p:txBody>
          <a:bodyPr>
            <a:normAutofit fontScale="90000"/>
          </a:bodyPr>
          <a:lstStyle/>
          <a:p>
            <a:r>
              <a:rPr lang="en-US" sz="3200" b="1" dirty="0">
                <a:solidFill>
                  <a:schemeClr val="tx1"/>
                </a:solidFill>
                <a:effectLst>
                  <a:outerShdw blurRad="38100" dist="38100" dir="2700000" algn="tl">
                    <a:srgbClr val="000000">
                      <a:alpha val="43137"/>
                    </a:srgbClr>
                  </a:outerShdw>
                </a:effectLst>
              </a:rPr>
              <a:t>Impact of Animal Production on Climate change</a:t>
            </a:r>
            <a:endParaRPr lang="el-GR" sz="3200" b="1" dirty="0">
              <a:solidFill>
                <a:schemeClr val="tx1"/>
              </a:solidFill>
              <a:effectLst>
                <a:outerShdw blurRad="38100" dist="38100" dir="2700000" algn="tl">
                  <a:srgbClr val="000000">
                    <a:alpha val="43137"/>
                  </a:srgbClr>
                </a:outerShdw>
              </a:effectLst>
            </a:endParaRPr>
          </a:p>
        </p:txBody>
      </p:sp>
      <p:pic>
        <p:nvPicPr>
          <p:cNvPr id="10" name="Εικόνα 9">
            <a:extLst>
              <a:ext uri="{FF2B5EF4-FFF2-40B4-BE49-F238E27FC236}">
                <a16:creationId xmlns:a16="http://schemas.microsoft.com/office/drawing/2014/main" id="{230D68D2-8086-4161-82E2-3B5F3B057FB4}"/>
              </a:ext>
            </a:extLst>
          </p:cNvPr>
          <p:cNvPicPr>
            <a:picLocks noChangeAspect="1"/>
          </p:cNvPicPr>
          <p:nvPr/>
        </p:nvPicPr>
        <p:blipFill>
          <a:blip r:embed="rId3">
            <a:lum contrast="40000"/>
          </a:blip>
          <a:stretch>
            <a:fillRect/>
          </a:stretch>
        </p:blipFill>
        <p:spPr>
          <a:xfrm>
            <a:off x="0" y="517498"/>
            <a:ext cx="6015789" cy="5943600"/>
          </a:xfrm>
          <a:prstGeom prst="rect">
            <a:avLst/>
          </a:prstGeom>
        </p:spPr>
      </p:pic>
      <p:grpSp>
        <p:nvGrpSpPr>
          <p:cNvPr id="2" name="Ομάδα 1">
            <a:extLst>
              <a:ext uri="{FF2B5EF4-FFF2-40B4-BE49-F238E27FC236}">
                <a16:creationId xmlns:a16="http://schemas.microsoft.com/office/drawing/2014/main" id="{BCF4E320-D2B7-48EF-8941-9C67115CFDC7}"/>
              </a:ext>
            </a:extLst>
          </p:cNvPr>
          <p:cNvGrpSpPr/>
          <p:nvPr/>
        </p:nvGrpSpPr>
        <p:grpSpPr>
          <a:xfrm>
            <a:off x="7828547" y="3561347"/>
            <a:ext cx="4476363" cy="3296652"/>
            <a:chOff x="7828547" y="3561347"/>
            <a:chExt cx="4476363" cy="3296652"/>
          </a:xfrm>
        </p:grpSpPr>
        <p:pic>
          <p:nvPicPr>
            <p:cNvPr id="15" name="Εικόνα 14">
              <a:extLst>
                <a:ext uri="{FF2B5EF4-FFF2-40B4-BE49-F238E27FC236}">
                  <a16:creationId xmlns:a16="http://schemas.microsoft.com/office/drawing/2014/main" id="{15D7EBBB-419B-4809-AE36-DDF957D5978E}"/>
                </a:ext>
              </a:extLst>
            </p:cNvPr>
            <p:cNvPicPr>
              <a:picLocks noChangeAspect="1"/>
            </p:cNvPicPr>
            <p:nvPr/>
          </p:nvPicPr>
          <p:blipFill>
            <a:blip r:embed="rId4"/>
            <a:stretch>
              <a:fillRect/>
            </a:stretch>
          </p:blipFill>
          <p:spPr>
            <a:xfrm rot="10800000">
              <a:off x="7828547" y="3561347"/>
              <a:ext cx="4331888" cy="3296652"/>
            </a:xfrm>
            <a:prstGeom prst="rect">
              <a:avLst/>
            </a:prstGeom>
          </p:spPr>
        </p:pic>
        <p:sp>
          <p:nvSpPr>
            <p:cNvPr id="17" name="TextBox 16">
              <a:extLst>
                <a:ext uri="{FF2B5EF4-FFF2-40B4-BE49-F238E27FC236}">
                  <a16:creationId xmlns:a16="http://schemas.microsoft.com/office/drawing/2014/main" id="{51A34FB5-BC1D-47F8-A0B8-3B1D7BED7E03}"/>
                </a:ext>
              </a:extLst>
            </p:cNvPr>
            <p:cNvSpPr txBox="1"/>
            <p:nvPr/>
          </p:nvSpPr>
          <p:spPr>
            <a:xfrm>
              <a:off x="10411681" y="4142537"/>
              <a:ext cx="1893229" cy="353943"/>
            </a:xfrm>
            <a:prstGeom prst="rect">
              <a:avLst/>
            </a:prstGeom>
            <a:noFill/>
          </p:spPr>
          <p:txBody>
            <a:bodyPr wrap="square" rtlCol="0">
              <a:spAutoFit/>
            </a:bodyPr>
            <a:lstStyle/>
            <a:p>
              <a:pPr algn="ctr"/>
              <a:r>
                <a:rPr lang="en-US" sz="17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Beef  cattle</a:t>
              </a:r>
              <a:endParaRPr lang="el-GR" sz="17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CE9A84D4-3721-4A35-AEFD-D58A8D0F312B}"/>
                </a:ext>
              </a:extLst>
            </p:cNvPr>
            <p:cNvSpPr txBox="1"/>
            <p:nvPr/>
          </p:nvSpPr>
          <p:spPr>
            <a:xfrm>
              <a:off x="10347658" y="5124134"/>
              <a:ext cx="1744476" cy="277317"/>
            </a:xfrm>
            <a:prstGeom prst="rect">
              <a:avLst/>
            </a:prstGeom>
            <a:noFill/>
          </p:spPr>
          <p:txBody>
            <a:bodyPr wrap="square" rtlCol="0">
              <a:spAutoFit/>
            </a:bodyPr>
            <a:lstStyle/>
            <a:p>
              <a:pPr algn="ctr"/>
              <a:r>
                <a:rPr lang="en-US" sz="17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Ruminants</a:t>
              </a:r>
              <a:endParaRPr lang="el-GR" sz="17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B183E61A-776D-4FC8-9C2B-0C70E0A3720D}"/>
                </a:ext>
              </a:extLst>
            </p:cNvPr>
            <p:cNvSpPr txBox="1"/>
            <p:nvPr/>
          </p:nvSpPr>
          <p:spPr>
            <a:xfrm>
              <a:off x="8164712" y="5594344"/>
              <a:ext cx="1893229" cy="277317"/>
            </a:xfrm>
            <a:prstGeom prst="rect">
              <a:avLst/>
            </a:prstGeom>
            <a:noFill/>
          </p:spPr>
          <p:txBody>
            <a:bodyPr wrap="square" rtlCol="0">
              <a:spAutoFit/>
            </a:bodyPr>
            <a:lstStyle/>
            <a:p>
              <a:pPr algn="ctr"/>
              <a:r>
                <a:rPr lang="en-US" sz="17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Pigs</a:t>
              </a:r>
              <a:endParaRPr lang="el-GR" sz="17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01D18FC4-4FB1-485A-A1EA-703533CE4CB0}"/>
                </a:ext>
              </a:extLst>
            </p:cNvPr>
            <p:cNvSpPr txBox="1"/>
            <p:nvPr/>
          </p:nvSpPr>
          <p:spPr>
            <a:xfrm>
              <a:off x="9921434" y="6060848"/>
              <a:ext cx="1893229" cy="277317"/>
            </a:xfrm>
            <a:prstGeom prst="rect">
              <a:avLst/>
            </a:prstGeom>
            <a:noFill/>
          </p:spPr>
          <p:txBody>
            <a:bodyPr wrap="square" rtlCol="0">
              <a:spAutoFit/>
            </a:bodyPr>
            <a:lstStyle/>
            <a:p>
              <a:pPr algn="ctr"/>
              <a:r>
                <a:rPr lang="en-US" sz="17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Poultry</a:t>
              </a:r>
              <a:endParaRPr lang="el-GR" sz="17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67D2048-22F2-465C-AF3A-451E614BE917}"/>
                </a:ext>
              </a:extLst>
            </p:cNvPr>
            <p:cNvSpPr txBox="1"/>
            <p:nvPr/>
          </p:nvSpPr>
          <p:spPr>
            <a:xfrm>
              <a:off x="7875132" y="4618559"/>
              <a:ext cx="1893229" cy="353943"/>
            </a:xfrm>
            <a:prstGeom prst="rect">
              <a:avLst/>
            </a:prstGeom>
            <a:noFill/>
          </p:spPr>
          <p:txBody>
            <a:bodyPr wrap="square" rtlCol="0">
              <a:spAutoFit/>
            </a:bodyPr>
            <a:lstStyle/>
            <a:p>
              <a:pPr algn="ctr"/>
              <a:r>
                <a:rPr lang="en-US" sz="17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Dairy cattle</a:t>
              </a:r>
              <a:endParaRPr lang="el-GR" sz="17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pic>
        <p:nvPicPr>
          <p:cNvPr id="22" name="Εικόνα 21">
            <a:extLst>
              <a:ext uri="{FF2B5EF4-FFF2-40B4-BE49-F238E27FC236}">
                <a16:creationId xmlns:a16="http://schemas.microsoft.com/office/drawing/2014/main" id="{4064067E-2306-4117-B3BB-48FBAA8DA1CE}"/>
              </a:ext>
            </a:extLst>
          </p:cNvPr>
          <p:cNvPicPr>
            <a:picLocks noChangeAspect="1"/>
          </p:cNvPicPr>
          <p:nvPr/>
        </p:nvPicPr>
        <p:blipFill>
          <a:blip r:embed="rId5"/>
          <a:stretch>
            <a:fillRect/>
          </a:stretch>
        </p:blipFill>
        <p:spPr>
          <a:xfrm>
            <a:off x="6015791" y="481264"/>
            <a:ext cx="6176209" cy="33488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1BD323CD-037E-41FD-B51D-B755F5CF93CE}"/>
              </a:ext>
            </a:extLst>
          </p:cNvPr>
          <p:cNvSpPr>
            <a:spLocks noGrp="1"/>
          </p:cNvSpPr>
          <p:nvPr>
            <p:ph type="ftr" sz="quarter" idx="11"/>
          </p:nvPr>
        </p:nvSpPr>
        <p:spPr/>
        <p:txBody>
          <a:bodyPr/>
          <a:lstStyle/>
          <a:p>
            <a:pPr>
              <a:defRPr/>
            </a:pPr>
            <a:r>
              <a:rPr lang="en-US"/>
              <a:t>   CLIMATE CHANGE IN AGRICULTURE   Project Nr. 586273-EPP-1-2017-1-EL-EPPKA2-CBHE-JP </a:t>
            </a:r>
          </a:p>
        </p:txBody>
      </p:sp>
      <p:pic>
        <p:nvPicPr>
          <p:cNvPr id="8" name="Εικόνα 7">
            <a:extLst>
              <a:ext uri="{FF2B5EF4-FFF2-40B4-BE49-F238E27FC236}">
                <a16:creationId xmlns:a16="http://schemas.microsoft.com/office/drawing/2014/main" id="{A744B43D-C066-42D1-958B-BF18A15C8AEA}"/>
              </a:ext>
            </a:extLst>
          </p:cNvPr>
          <p:cNvPicPr>
            <a:picLocks noChangeAspect="1"/>
          </p:cNvPicPr>
          <p:nvPr/>
        </p:nvPicPr>
        <p:blipFill>
          <a:blip r:embed="rId3"/>
          <a:stretch>
            <a:fillRect/>
          </a:stretch>
        </p:blipFill>
        <p:spPr>
          <a:xfrm>
            <a:off x="0" y="4459705"/>
            <a:ext cx="3603995" cy="2398295"/>
          </a:xfrm>
          <a:prstGeom prst="rect">
            <a:avLst/>
          </a:prstGeom>
        </p:spPr>
      </p:pic>
      <p:pic>
        <p:nvPicPr>
          <p:cNvPr id="10" name="Εικόνα 9">
            <a:extLst>
              <a:ext uri="{FF2B5EF4-FFF2-40B4-BE49-F238E27FC236}">
                <a16:creationId xmlns:a16="http://schemas.microsoft.com/office/drawing/2014/main" id="{C29411EA-7A34-490D-9B4D-1DB884F54DCC}"/>
              </a:ext>
            </a:extLst>
          </p:cNvPr>
          <p:cNvPicPr>
            <a:picLocks noChangeAspect="1"/>
          </p:cNvPicPr>
          <p:nvPr/>
        </p:nvPicPr>
        <p:blipFill>
          <a:blip r:embed="rId4"/>
          <a:stretch>
            <a:fillRect/>
          </a:stretch>
        </p:blipFill>
        <p:spPr>
          <a:xfrm>
            <a:off x="0" y="0"/>
            <a:ext cx="4074694" cy="2486526"/>
          </a:xfrm>
          <a:prstGeom prst="rect">
            <a:avLst/>
          </a:prstGeom>
        </p:spPr>
      </p:pic>
      <p:pic>
        <p:nvPicPr>
          <p:cNvPr id="12" name="Εικόνα 11">
            <a:extLst>
              <a:ext uri="{FF2B5EF4-FFF2-40B4-BE49-F238E27FC236}">
                <a16:creationId xmlns:a16="http://schemas.microsoft.com/office/drawing/2014/main" id="{C9FE8CCE-20E4-490D-8AFF-C52F198480E3}"/>
              </a:ext>
            </a:extLst>
          </p:cNvPr>
          <p:cNvPicPr>
            <a:picLocks noChangeAspect="1"/>
          </p:cNvPicPr>
          <p:nvPr/>
        </p:nvPicPr>
        <p:blipFill>
          <a:blip r:embed="rId5"/>
          <a:stretch>
            <a:fillRect/>
          </a:stretch>
        </p:blipFill>
        <p:spPr>
          <a:xfrm>
            <a:off x="4028323" y="0"/>
            <a:ext cx="3298223" cy="2470484"/>
          </a:xfrm>
          <a:prstGeom prst="rect">
            <a:avLst/>
          </a:prstGeom>
        </p:spPr>
      </p:pic>
      <p:pic>
        <p:nvPicPr>
          <p:cNvPr id="14" name="Εικόνα 13">
            <a:extLst>
              <a:ext uri="{FF2B5EF4-FFF2-40B4-BE49-F238E27FC236}">
                <a16:creationId xmlns:a16="http://schemas.microsoft.com/office/drawing/2014/main" id="{660EEC9D-6831-4EF4-B2D6-52ED35F6DA53}"/>
              </a:ext>
            </a:extLst>
          </p:cNvPr>
          <p:cNvPicPr>
            <a:picLocks noChangeAspect="1"/>
          </p:cNvPicPr>
          <p:nvPr/>
        </p:nvPicPr>
        <p:blipFill>
          <a:blip r:embed="rId6"/>
          <a:stretch>
            <a:fillRect/>
          </a:stretch>
        </p:blipFill>
        <p:spPr>
          <a:xfrm>
            <a:off x="7337007" y="0"/>
            <a:ext cx="4854994" cy="2486526"/>
          </a:xfrm>
          <a:prstGeom prst="rect">
            <a:avLst/>
          </a:prstGeom>
        </p:spPr>
      </p:pic>
      <p:pic>
        <p:nvPicPr>
          <p:cNvPr id="1026" name="Picture 2" descr="Αποτέλεσμα εικόνας για livestock systems EXTENSIVE">
            <a:extLst>
              <a:ext uri="{FF2B5EF4-FFF2-40B4-BE49-F238E27FC236}">
                <a16:creationId xmlns:a16="http://schemas.microsoft.com/office/drawing/2014/main" id="{D69316E4-720C-4354-8E87-95A8F23B54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9197" y="4450431"/>
            <a:ext cx="3106403" cy="2407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Αποτέλεσμα εικόνας για livestock systems INTENSIVE">
            <a:extLst>
              <a:ext uri="{FF2B5EF4-FFF2-40B4-BE49-F238E27FC236}">
                <a16:creationId xmlns:a16="http://schemas.microsoft.com/office/drawing/2014/main" id="{272275CA-7020-4C75-B548-B0FFDDB39E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9200" y="4459705"/>
            <a:ext cx="3352800" cy="2398295"/>
          </a:xfrm>
          <a:prstGeom prst="rect">
            <a:avLst/>
          </a:prstGeom>
          <a:noFill/>
          <a:extLst>
            <a:ext uri="{909E8E84-426E-40DD-AFC4-6F175D3DCCD1}">
              <a14:hiddenFill xmlns:a14="http://schemas.microsoft.com/office/drawing/2010/main">
                <a:solidFill>
                  <a:srgbClr val="FFFFFF"/>
                </a:solidFill>
              </a14:hiddenFill>
            </a:ext>
          </a:extLst>
        </p:spPr>
      </p:pic>
      <p:pic>
        <p:nvPicPr>
          <p:cNvPr id="16" name="Εικόνα 15">
            <a:extLst>
              <a:ext uri="{FF2B5EF4-FFF2-40B4-BE49-F238E27FC236}">
                <a16:creationId xmlns:a16="http://schemas.microsoft.com/office/drawing/2014/main" id="{32DAC276-E0BB-4903-B649-838FDE4662CA}"/>
              </a:ext>
            </a:extLst>
          </p:cNvPr>
          <p:cNvPicPr>
            <a:picLocks noChangeAspect="1"/>
          </p:cNvPicPr>
          <p:nvPr/>
        </p:nvPicPr>
        <p:blipFill>
          <a:blip r:embed="rId9"/>
          <a:stretch>
            <a:fillRect/>
          </a:stretch>
        </p:blipFill>
        <p:spPr>
          <a:xfrm>
            <a:off x="8823158" y="2454442"/>
            <a:ext cx="3352799" cy="2070685"/>
          </a:xfrm>
          <a:prstGeom prst="rect">
            <a:avLst/>
          </a:prstGeom>
        </p:spPr>
      </p:pic>
      <p:pic>
        <p:nvPicPr>
          <p:cNvPr id="18" name="Εικόνα 17">
            <a:extLst>
              <a:ext uri="{FF2B5EF4-FFF2-40B4-BE49-F238E27FC236}">
                <a16:creationId xmlns:a16="http://schemas.microsoft.com/office/drawing/2014/main" id="{8F3A56F8-36DF-4752-85AA-6C0547541FD6}"/>
              </a:ext>
            </a:extLst>
          </p:cNvPr>
          <p:cNvPicPr>
            <a:picLocks noChangeAspect="1"/>
          </p:cNvPicPr>
          <p:nvPr/>
        </p:nvPicPr>
        <p:blipFill>
          <a:blip r:embed="rId10"/>
          <a:stretch>
            <a:fillRect/>
          </a:stretch>
        </p:blipFill>
        <p:spPr>
          <a:xfrm>
            <a:off x="0" y="2455194"/>
            <a:ext cx="2791326" cy="2019482"/>
          </a:xfrm>
          <a:prstGeom prst="rect">
            <a:avLst/>
          </a:prstGeom>
        </p:spPr>
      </p:pic>
      <p:pic>
        <p:nvPicPr>
          <p:cNvPr id="20" name="Εικόνα 19">
            <a:extLst>
              <a:ext uri="{FF2B5EF4-FFF2-40B4-BE49-F238E27FC236}">
                <a16:creationId xmlns:a16="http://schemas.microsoft.com/office/drawing/2014/main" id="{21315A29-B234-4697-8236-8DD204AB82DD}"/>
              </a:ext>
            </a:extLst>
          </p:cNvPr>
          <p:cNvPicPr>
            <a:picLocks noChangeAspect="1"/>
          </p:cNvPicPr>
          <p:nvPr/>
        </p:nvPicPr>
        <p:blipFill>
          <a:blip r:embed="rId11"/>
          <a:stretch>
            <a:fillRect/>
          </a:stretch>
        </p:blipFill>
        <p:spPr>
          <a:xfrm>
            <a:off x="2794834" y="2478505"/>
            <a:ext cx="2707607" cy="1984201"/>
          </a:xfrm>
          <a:prstGeom prst="rect">
            <a:avLst/>
          </a:prstGeom>
        </p:spPr>
      </p:pic>
      <p:pic>
        <p:nvPicPr>
          <p:cNvPr id="22" name="Εικόνα 21">
            <a:extLst>
              <a:ext uri="{FF2B5EF4-FFF2-40B4-BE49-F238E27FC236}">
                <a16:creationId xmlns:a16="http://schemas.microsoft.com/office/drawing/2014/main" id="{216429EE-F2AC-40A6-9D20-9D59386187AB}"/>
              </a:ext>
            </a:extLst>
          </p:cNvPr>
          <p:cNvPicPr>
            <a:picLocks noChangeAspect="1"/>
          </p:cNvPicPr>
          <p:nvPr/>
        </p:nvPicPr>
        <p:blipFill>
          <a:blip r:embed="rId12"/>
          <a:stretch>
            <a:fillRect/>
          </a:stretch>
        </p:blipFill>
        <p:spPr>
          <a:xfrm>
            <a:off x="5309938" y="2408822"/>
            <a:ext cx="3543550" cy="2099009"/>
          </a:xfrm>
          <a:prstGeom prst="rect">
            <a:avLst/>
          </a:prstGeom>
        </p:spPr>
      </p:pic>
      <p:pic>
        <p:nvPicPr>
          <p:cNvPr id="1032" name="Picture 8" descr="Αποτέλεσμα εικόνας για livestock systems GOATS INTESIVE">
            <a:extLst>
              <a:ext uri="{FF2B5EF4-FFF2-40B4-BE49-F238E27FC236}">
                <a16:creationId xmlns:a16="http://schemas.microsoft.com/office/drawing/2014/main" id="{A09C2CB8-3CA3-4FE9-802F-7BB77A82834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14561" y="4507833"/>
            <a:ext cx="2929439" cy="2350168"/>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78B63F83-11FF-4EAA-8C87-6D2154F6A5E2}"/>
              </a:ext>
            </a:extLst>
          </p:cNvPr>
          <p:cNvSpPr>
            <a:spLocks noGrp="1"/>
          </p:cNvSpPr>
          <p:nvPr>
            <p:ph idx="1"/>
          </p:nvPr>
        </p:nvSpPr>
        <p:spPr>
          <a:xfrm>
            <a:off x="770022" y="3058950"/>
            <a:ext cx="9878371" cy="1160126"/>
          </a:xfrm>
        </p:spPr>
        <p:txBody>
          <a:bodyPr/>
          <a:lstStyle/>
          <a:p>
            <a:pPr marL="0" indent="0" algn="ctr">
              <a:buNone/>
            </a:pPr>
            <a:r>
              <a:rPr lang="en-US" sz="3600" b="1" dirty="0">
                <a:solidFill>
                  <a:srgbClr val="FFFF00"/>
                </a:solidFill>
                <a:effectLst>
                  <a:outerShdw blurRad="38100" dist="38100" dir="2700000" algn="tl">
                    <a:srgbClr val="000000">
                      <a:alpha val="43137"/>
                    </a:srgbClr>
                  </a:outerShdw>
                </a:effectLst>
              </a:rPr>
              <a:t>DO ALL THE FARMING SYSTEMS HAVE THE SAME ENVIRONMENTAL  IMPACT ??? </a:t>
            </a:r>
            <a:endParaRPr lang="el-GR"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030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8FB210B-B014-402F-A989-AF978754970C}"/>
              </a:ext>
            </a:extLst>
          </p:cNvPr>
          <p:cNvSpPr>
            <a:spLocks noGrp="1"/>
          </p:cNvSpPr>
          <p:nvPr>
            <p:ph idx="1"/>
          </p:nvPr>
        </p:nvSpPr>
        <p:spPr>
          <a:xfrm>
            <a:off x="356492" y="893263"/>
            <a:ext cx="10616308" cy="4962105"/>
          </a:xfrm>
        </p:spPr>
        <p:txBody>
          <a:bodyPr/>
          <a:lstStyle/>
          <a:p>
            <a:pPr algn="just"/>
            <a:r>
              <a:rPr lang="en-US" sz="2400" dirty="0">
                <a:solidFill>
                  <a:schemeClr val="tx1"/>
                </a:solidFill>
              </a:rPr>
              <a:t> Mixed crop-livestock systems account for 64% of global methane emissions. </a:t>
            </a:r>
          </a:p>
          <a:p>
            <a:pPr algn="just"/>
            <a:r>
              <a:rPr lang="en-US" sz="2400" dirty="0">
                <a:solidFill>
                  <a:schemeClr val="tx1"/>
                </a:solidFill>
              </a:rPr>
              <a:t>Grazing systems account for 35% and industrial for 1% of global enteric fermentation.</a:t>
            </a:r>
          </a:p>
          <a:p>
            <a:pPr algn="just"/>
            <a:r>
              <a:rPr lang="en-US" sz="2400" dirty="0">
                <a:solidFill>
                  <a:schemeClr val="tx1"/>
                </a:solidFill>
              </a:rPr>
              <a:t> </a:t>
            </a:r>
            <a:r>
              <a:rPr lang="en-GB" sz="2400" dirty="0">
                <a:solidFill>
                  <a:schemeClr val="tx1"/>
                </a:solidFill>
              </a:rPr>
              <a:t>Changing </a:t>
            </a:r>
            <a:r>
              <a:rPr lang="en-US" sz="2400" dirty="0">
                <a:solidFill>
                  <a:schemeClr val="tx1"/>
                </a:solidFill>
              </a:rPr>
              <a:t>feeding practices moderate methane emissions.</a:t>
            </a:r>
          </a:p>
          <a:p>
            <a:pPr marL="0" indent="0" algn="just">
              <a:buNone/>
            </a:pPr>
            <a:r>
              <a:rPr lang="en-US" sz="2400" dirty="0">
                <a:solidFill>
                  <a:schemeClr val="tx1"/>
                </a:solidFill>
              </a:rPr>
              <a:t>	</a:t>
            </a:r>
            <a:r>
              <a:rPr lang="en-US" dirty="0">
                <a:solidFill>
                  <a:schemeClr val="tx1"/>
                </a:solidFill>
              </a:rPr>
              <a:t>	</a:t>
            </a:r>
            <a:r>
              <a:rPr lang="en-US" dirty="0">
                <a:solidFill>
                  <a:srgbClr val="C00000"/>
                </a:solidFill>
              </a:rPr>
              <a:t>-A 1% increase of dietary fat can decrease enteric methane emissions between 4-5%.</a:t>
            </a:r>
          </a:p>
          <a:p>
            <a:pPr marL="0" indent="0" algn="just">
              <a:buNone/>
            </a:pPr>
            <a:r>
              <a:rPr lang="en-US" dirty="0">
                <a:solidFill>
                  <a:srgbClr val="C00000"/>
                </a:solidFill>
              </a:rPr>
              <a:t>		-Feed antibiotics can reduce enteric fermentation.</a:t>
            </a:r>
          </a:p>
          <a:p>
            <a:pPr marL="914400" lvl="2" indent="0" algn="just">
              <a:buNone/>
            </a:pPr>
            <a:r>
              <a:rPr lang="en-US" sz="1800" dirty="0">
                <a:solidFill>
                  <a:srgbClr val="C00000"/>
                </a:solidFill>
              </a:rPr>
              <a:t>-Reduced protein intake may lead to decrease the nitrogen excreted by animals.</a:t>
            </a:r>
          </a:p>
          <a:p>
            <a:pPr marL="0" indent="0" algn="just">
              <a:buNone/>
            </a:pPr>
            <a:r>
              <a:rPr lang="en-US" dirty="0">
                <a:solidFill>
                  <a:srgbClr val="C00000"/>
                </a:solidFill>
              </a:rPr>
              <a:t>		-Improving diet digestibility by increasing concentrate feeding may reduce by 15%      </a:t>
            </a:r>
            <a:br>
              <a:rPr lang="en-US" dirty="0">
                <a:solidFill>
                  <a:srgbClr val="C00000"/>
                </a:solidFill>
              </a:rPr>
            </a:br>
            <a:r>
              <a:rPr lang="en-US" dirty="0">
                <a:solidFill>
                  <a:srgbClr val="C00000"/>
                </a:solidFill>
              </a:rPr>
              <a:t>               methane emissions per unit of fat protein corrected milk.</a:t>
            </a:r>
          </a:p>
          <a:p>
            <a:pPr marL="0" indent="0" algn="just">
              <a:buNone/>
            </a:pPr>
            <a:r>
              <a:rPr lang="en-US" dirty="0">
                <a:solidFill>
                  <a:srgbClr val="C00000"/>
                </a:solidFill>
              </a:rPr>
              <a:t>		- Physical processing of forages, </a:t>
            </a:r>
            <a:r>
              <a:rPr lang="en-US" dirty="0" err="1">
                <a:solidFill>
                  <a:srgbClr val="C00000"/>
                </a:solidFill>
              </a:rPr>
              <a:t>i.e</a:t>
            </a:r>
            <a:r>
              <a:rPr lang="en-US" dirty="0">
                <a:solidFill>
                  <a:srgbClr val="C00000"/>
                </a:solidFill>
              </a:rPr>
              <a:t> chopping or grinding, improve digestibility lower (in a     </a:t>
            </a:r>
            <a:br>
              <a:rPr lang="en-US" dirty="0">
                <a:solidFill>
                  <a:srgbClr val="C00000"/>
                </a:solidFill>
              </a:rPr>
            </a:br>
            <a:r>
              <a:rPr lang="en-US" dirty="0">
                <a:solidFill>
                  <a:srgbClr val="C00000"/>
                </a:solidFill>
              </a:rPr>
              <a:t>               small extent &lt;2%) enteric methane production in ruminants</a:t>
            </a:r>
          </a:p>
          <a:p>
            <a:pPr marL="0" indent="0" algn="just">
              <a:buNone/>
            </a:pPr>
            <a:endParaRPr lang="en-US" dirty="0">
              <a:solidFill>
                <a:srgbClr val="C00000"/>
              </a:solidFill>
            </a:endParaRPr>
          </a:p>
        </p:txBody>
      </p:sp>
      <p:sp>
        <p:nvSpPr>
          <p:cNvPr id="4" name="Θέση υποσέλιδου 3">
            <a:extLst>
              <a:ext uri="{FF2B5EF4-FFF2-40B4-BE49-F238E27FC236}">
                <a16:creationId xmlns:a16="http://schemas.microsoft.com/office/drawing/2014/main" id="{089858A8-7973-4FF3-9F9A-7031F216229E}"/>
              </a:ext>
            </a:extLst>
          </p:cNvPr>
          <p:cNvSpPr>
            <a:spLocks noGrp="1"/>
          </p:cNvSpPr>
          <p:nvPr>
            <p:ph type="ftr" sz="quarter" idx="11"/>
          </p:nvPr>
        </p:nvSpPr>
        <p:spPr/>
        <p:txBody>
          <a:bodyPr/>
          <a:lstStyle/>
          <a:p>
            <a:pPr>
              <a:defRPr/>
            </a:pPr>
            <a:r>
              <a:rPr lang="en-US"/>
              <a:t>   CLIMATE CHANGE IN AGRICULTURE   Project Nr. 586273-EPP-1-2017-1-EL-EPPKA2-CBHE-JP </a:t>
            </a:r>
          </a:p>
        </p:txBody>
      </p:sp>
      <p:sp>
        <p:nvSpPr>
          <p:cNvPr id="5" name="Τίτλος 6">
            <a:extLst>
              <a:ext uri="{FF2B5EF4-FFF2-40B4-BE49-F238E27FC236}">
                <a16:creationId xmlns:a16="http://schemas.microsoft.com/office/drawing/2014/main" id="{0CFD7AF4-1FC6-4A05-9798-5C45DC991CEA}"/>
              </a:ext>
            </a:extLst>
          </p:cNvPr>
          <p:cNvSpPr>
            <a:spLocks noGrp="1"/>
          </p:cNvSpPr>
          <p:nvPr>
            <p:ph type="title"/>
          </p:nvPr>
        </p:nvSpPr>
        <p:spPr>
          <a:xfrm>
            <a:off x="562205" y="256674"/>
            <a:ext cx="10667269" cy="530854"/>
          </a:xfrm>
        </p:spPr>
        <p:txBody>
          <a:bodyPr>
            <a:normAutofit fontScale="90000"/>
          </a:bodyPr>
          <a:lstStyle/>
          <a:p>
            <a:r>
              <a:rPr lang="en-US" sz="3200" b="1" dirty="0">
                <a:solidFill>
                  <a:schemeClr val="tx1"/>
                </a:solidFill>
                <a:effectLst>
                  <a:outerShdw blurRad="38100" dist="38100" dir="2700000" algn="tl">
                    <a:srgbClr val="000000">
                      <a:alpha val="43137"/>
                    </a:srgbClr>
                  </a:outerShdw>
                </a:effectLst>
              </a:rPr>
              <a:t>Farming systems and management practices:  Some examples….</a:t>
            </a:r>
            <a:endParaRPr lang="el-GR" sz="3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915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1F05029-A48B-4366-AB75-73B2BB4CC2AF}"/>
              </a:ext>
            </a:extLst>
          </p:cNvPr>
          <p:cNvSpPr>
            <a:spLocks noGrp="1"/>
          </p:cNvSpPr>
          <p:nvPr>
            <p:ph idx="1"/>
          </p:nvPr>
        </p:nvSpPr>
        <p:spPr>
          <a:xfrm>
            <a:off x="510395" y="1042153"/>
            <a:ext cx="10012700" cy="5187198"/>
          </a:xfrm>
        </p:spPr>
        <p:txBody>
          <a:bodyPr/>
          <a:lstStyle/>
          <a:p>
            <a:pPr algn="just"/>
            <a:r>
              <a:rPr lang="en-US" dirty="0"/>
              <a:t> </a:t>
            </a:r>
            <a:r>
              <a:rPr lang="en-GB" sz="2400" dirty="0">
                <a:solidFill>
                  <a:schemeClr val="tx1"/>
                </a:solidFill>
              </a:rPr>
              <a:t>Changes in</a:t>
            </a:r>
            <a:r>
              <a:rPr lang="en-US" sz="2400" dirty="0">
                <a:solidFill>
                  <a:schemeClr val="tx1"/>
                </a:solidFill>
              </a:rPr>
              <a:t> manure management lead to lesser emissions.</a:t>
            </a:r>
          </a:p>
          <a:p>
            <a:pPr marL="0" indent="0" algn="just">
              <a:buNone/>
            </a:pPr>
            <a:r>
              <a:rPr lang="en-US" dirty="0">
                <a:solidFill>
                  <a:srgbClr val="C00000"/>
                </a:solidFill>
              </a:rPr>
              <a:t>		-Frequent removal of manure to an outside storage facility could reduce methane      </a:t>
            </a:r>
            <a:br>
              <a:rPr lang="en-US" dirty="0">
                <a:solidFill>
                  <a:srgbClr val="C00000"/>
                </a:solidFill>
              </a:rPr>
            </a:br>
            <a:r>
              <a:rPr lang="en-US" dirty="0">
                <a:solidFill>
                  <a:srgbClr val="C00000"/>
                </a:solidFill>
              </a:rPr>
              <a:t>              and nitrous oxide emissions &gt;40%.</a:t>
            </a:r>
          </a:p>
          <a:p>
            <a:pPr marL="0" indent="0" algn="just">
              <a:buNone/>
            </a:pPr>
            <a:r>
              <a:rPr lang="en-US" dirty="0">
                <a:solidFill>
                  <a:srgbClr val="C00000"/>
                </a:solidFill>
              </a:rPr>
              <a:t>		-</a:t>
            </a:r>
            <a:r>
              <a:rPr lang="en-GB" dirty="0">
                <a:solidFill>
                  <a:srgbClr val="C00000"/>
                </a:solidFill>
              </a:rPr>
              <a:t>Solid-liquid separation process of manure could lead to a 30% lesser emissions    </a:t>
            </a:r>
            <a:br>
              <a:rPr lang="en-GB" dirty="0">
                <a:solidFill>
                  <a:srgbClr val="C00000"/>
                </a:solidFill>
              </a:rPr>
            </a:br>
            <a:r>
              <a:rPr lang="en-GB" dirty="0">
                <a:solidFill>
                  <a:srgbClr val="C00000"/>
                </a:solidFill>
              </a:rPr>
              <a:t>              compared with untreated manure.</a:t>
            </a:r>
          </a:p>
          <a:p>
            <a:pPr marL="0" indent="0" algn="just">
              <a:buNone/>
            </a:pPr>
            <a:r>
              <a:rPr lang="en-GB" dirty="0">
                <a:solidFill>
                  <a:srgbClr val="C00000"/>
                </a:solidFill>
              </a:rPr>
              <a:t>		-Same positive effect may have the anaerobic digestion of manure, when biogas </a:t>
            </a:r>
            <a:br>
              <a:rPr lang="en-GB" dirty="0">
                <a:solidFill>
                  <a:srgbClr val="C00000"/>
                </a:solidFill>
              </a:rPr>
            </a:br>
            <a:r>
              <a:rPr lang="en-GB" dirty="0">
                <a:solidFill>
                  <a:srgbClr val="C00000"/>
                </a:solidFill>
              </a:rPr>
              <a:t>              generated from the process is used in the livestock</a:t>
            </a:r>
          </a:p>
          <a:p>
            <a:pPr algn="just"/>
            <a:r>
              <a:rPr lang="en-US" sz="2400" dirty="0">
                <a:solidFill>
                  <a:schemeClr val="tx1"/>
                </a:solidFill>
              </a:rPr>
              <a:t> Feed management and GHG emissions.</a:t>
            </a:r>
          </a:p>
          <a:p>
            <a:pPr marL="0" indent="0" algn="just">
              <a:buNone/>
            </a:pPr>
            <a:r>
              <a:rPr lang="en-US" dirty="0">
                <a:solidFill>
                  <a:srgbClr val="C00000"/>
                </a:solidFill>
              </a:rPr>
              <a:t>		-Fertilizers and manure are the major contributors of GHG emissions related to  </a:t>
            </a:r>
            <a:br>
              <a:rPr lang="en-US" dirty="0">
                <a:solidFill>
                  <a:srgbClr val="C00000"/>
                </a:solidFill>
              </a:rPr>
            </a:br>
            <a:r>
              <a:rPr lang="en-US" dirty="0">
                <a:solidFill>
                  <a:srgbClr val="C00000"/>
                </a:solidFill>
              </a:rPr>
              <a:t>              feed production and further processing.</a:t>
            </a:r>
          </a:p>
          <a:p>
            <a:pPr marL="0" indent="0" algn="just">
              <a:buNone/>
            </a:pPr>
            <a:r>
              <a:rPr lang="en-US" dirty="0">
                <a:solidFill>
                  <a:srgbClr val="C00000"/>
                </a:solidFill>
              </a:rPr>
              <a:t>		-Lower methane emissions occur after manure land application, thus a decrease of   </a:t>
            </a:r>
            <a:br>
              <a:rPr lang="en-US" dirty="0">
                <a:solidFill>
                  <a:srgbClr val="C00000"/>
                </a:solidFill>
              </a:rPr>
            </a:br>
            <a:r>
              <a:rPr lang="en-US" dirty="0">
                <a:solidFill>
                  <a:srgbClr val="C00000"/>
                </a:solidFill>
              </a:rPr>
              <a:t>              storage time could assist in reducing GHG emissions</a:t>
            </a:r>
            <a:r>
              <a:rPr lang="en-GB" dirty="0">
                <a:solidFill>
                  <a:srgbClr val="C00000"/>
                </a:solidFill>
              </a:rPr>
              <a:t>.</a:t>
            </a:r>
          </a:p>
          <a:p>
            <a:pPr marL="0" indent="0" algn="just">
              <a:buNone/>
            </a:pPr>
            <a:r>
              <a:rPr lang="en-GB" dirty="0">
                <a:solidFill>
                  <a:srgbClr val="C00000"/>
                </a:solidFill>
              </a:rPr>
              <a:t>		-R</a:t>
            </a:r>
            <a:r>
              <a:rPr lang="en-US" dirty="0" err="1">
                <a:solidFill>
                  <a:srgbClr val="C00000"/>
                </a:solidFill>
              </a:rPr>
              <a:t>otational</a:t>
            </a:r>
            <a:r>
              <a:rPr lang="en-US" dirty="0">
                <a:solidFill>
                  <a:srgbClr val="C00000"/>
                </a:solidFill>
              </a:rPr>
              <a:t> grazing systems may lead to reduce nitrous </a:t>
            </a:r>
            <a:r>
              <a:rPr lang="en-GB" dirty="0">
                <a:solidFill>
                  <a:srgbClr val="C00000"/>
                </a:solidFill>
              </a:rPr>
              <a:t>oxide emissions (via    </a:t>
            </a:r>
            <a:br>
              <a:rPr lang="en-GB" dirty="0">
                <a:solidFill>
                  <a:srgbClr val="C00000"/>
                </a:solidFill>
              </a:rPr>
            </a:br>
            <a:r>
              <a:rPr lang="en-GB" dirty="0">
                <a:solidFill>
                  <a:srgbClr val="C00000"/>
                </a:solidFill>
              </a:rPr>
              <a:t>             stocking densities and grazing duration management).</a:t>
            </a:r>
          </a:p>
          <a:p>
            <a:pPr marL="0" indent="0" algn="just">
              <a:buNone/>
            </a:pPr>
            <a:endParaRPr lang="en-US" dirty="0">
              <a:solidFill>
                <a:srgbClr val="C00000"/>
              </a:solidFill>
            </a:endParaRPr>
          </a:p>
          <a:p>
            <a:pPr marL="0" indent="0" algn="just">
              <a:buNone/>
            </a:pPr>
            <a:r>
              <a:rPr lang="en-US" dirty="0">
                <a:solidFill>
                  <a:srgbClr val="C00000"/>
                </a:solidFill>
              </a:rPr>
              <a:t> </a:t>
            </a:r>
            <a:endParaRPr lang="el-GR" dirty="0">
              <a:solidFill>
                <a:srgbClr val="C00000"/>
              </a:solidFill>
            </a:endParaRPr>
          </a:p>
        </p:txBody>
      </p:sp>
      <p:sp>
        <p:nvSpPr>
          <p:cNvPr id="4" name="Θέση υποσέλιδου 3">
            <a:extLst>
              <a:ext uri="{FF2B5EF4-FFF2-40B4-BE49-F238E27FC236}">
                <a16:creationId xmlns:a16="http://schemas.microsoft.com/office/drawing/2014/main" id="{DDB2626F-20A7-4D8A-B712-11FF1349A526}"/>
              </a:ext>
            </a:extLst>
          </p:cNvPr>
          <p:cNvSpPr>
            <a:spLocks noGrp="1"/>
          </p:cNvSpPr>
          <p:nvPr>
            <p:ph type="ftr" sz="quarter" idx="11"/>
          </p:nvPr>
        </p:nvSpPr>
        <p:spPr>
          <a:xfrm>
            <a:off x="1096963" y="6118225"/>
            <a:ext cx="6297612" cy="365125"/>
          </a:xfrm>
        </p:spPr>
        <p:txBody>
          <a:bodyPr/>
          <a:lstStyle/>
          <a:p>
            <a:pPr>
              <a:defRPr/>
            </a:pPr>
            <a:r>
              <a:rPr lang="en-US" dirty="0"/>
              <a:t>   CLIMATE CHANGE IN AGRICULTURE   Project Nr. 586273-EPP-1-2017-1-EL-EPPKA2-CBHE-JP </a:t>
            </a:r>
          </a:p>
        </p:txBody>
      </p:sp>
      <p:sp>
        <p:nvSpPr>
          <p:cNvPr id="5" name="Τίτλος 6">
            <a:extLst>
              <a:ext uri="{FF2B5EF4-FFF2-40B4-BE49-F238E27FC236}">
                <a16:creationId xmlns:a16="http://schemas.microsoft.com/office/drawing/2014/main" id="{82E533E2-D79C-4EAD-BE08-F76E2205C849}"/>
              </a:ext>
            </a:extLst>
          </p:cNvPr>
          <p:cNvSpPr>
            <a:spLocks noGrp="1"/>
          </p:cNvSpPr>
          <p:nvPr>
            <p:ph type="title"/>
          </p:nvPr>
        </p:nvSpPr>
        <p:spPr>
          <a:xfrm>
            <a:off x="546162" y="144379"/>
            <a:ext cx="10667269" cy="530854"/>
          </a:xfrm>
        </p:spPr>
        <p:txBody>
          <a:bodyPr>
            <a:normAutofit fontScale="90000"/>
          </a:bodyPr>
          <a:lstStyle/>
          <a:p>
            <a:r>
              <a:rPr lang="en-US" sz="3200" b="1" dirty="0">
                <a:solidFill>
                  <a:schemeClr val="tx1"/>
                </a:solidFill>
                <a:effectLst>
                  <a:outerShdw blurRad="38100" dist="38100" dir="2700000" algn="tl">
                    <a:srgbClr val="000000">
                      <a:alpha val="43137"/>
                    </a:srgbClr>
                  </a:outerShdw>
                </a:effectLst>
              </a:rPr>
              <a:t>Farming systems and management practices:  Some examples….</a:t>
            </a:r>
            <a:endParaRPr lang="el-GR" sz="3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492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65DADE5-F798-4505-9161-9618FAEEC22E}"/>
              </a:ext>
            </a:extLst>
          </p:cNvPr>
          <p:cNvSpPr>
            <a:spLocks noGrp="1"/>
          </p:cNvSpPr>
          <p:nvPr>
            <p:ph idx="1"/>
          </p:nvPr>
        </p:nvSpPr>
        <p:spPr>
          <a:xfrm>
            <a:off x="629207" y="965848"/>
            <a:ext cx="10268642" cy="3389978"/>
          </a:xfrm>
        </p:spPr>
        <p:txBody>
          <a:bodyPr/>
          <a:lstStyle/>
          <a:p>
            <a:pPr algn="just"/>
            <a:r>
              <a:rPr lang="en-US" sz="2400" dirty="0">
                <a:solidFill>
                  <a:schemeClr val="tx1"/>
                </a:solidFill>
              </a:rPr>
              <a:t> Animal management and breeding strategies</a:t>
            </a:r>
          </a:p>
          <a:p>
            <a:pPr marL="0" indent="0" algn="just">
              <a:buNone/>
            </a:pPr>
            <a:r>
              <a:rPr lang="en-US" sz="2400" dirty="0">
                <a:solidFill>
                  <a:schemeClr val="tx1"/>
                </a:solidFill>
              </a:rPr>
              <a:t>	</a:t>
            </a:r>
            <a:r>
              <a:rPr lang="en-US" dirty="0">
                <a:solidFill>
                  <a:srgbClr val="C00000"/>
                </a:solidFill>
              </a:rPr>
              <a:t>-The more productive the animal is the lower environmental impact will have   </a:t>
            </a:r>
            <a:br>
              <a:rPr lang="en-US" dirty="0">
                <a:solidFill>
                  <a:srgbClr val="C00000"/>
                </a:solidFill>
              </a:rPr>
            </a:br>
            <a:r>
              <a:rPr lang="en-US" dirty="0">
                <a:solidFill>
                  <a:srgbClr val="C00000"/>
                </a:solidFill>
              </a:rPr>
              <a:t>        (per unit of product).</a:t>
            </a:r>
          </a:p>
          <a:p>
            <a:pPr marL="0" indent="0">
              <a:buNone/>
            </a:pPr>
            <a:r>
              <a:rPr lang="en-US" dirty="0">
                <a:solidFill>
                  <a:srgbClr val="C00000"/>
                </a:solidFill>
              </a:rPr>
              <a:t>	-Breeding for more productive animals may lead to a diminish </a:t>
            </a:r>
            <a:r>
              <a:rPr lang="en-GB" dirty="0">
                <a:solidFill>
                  <a:srgbClr val="C00000"/>
                </a:solidFill>
              </a:rPr>
              <a:t>of the nutrient   </a:t>
            </a:r>
            <a:br>
              <a:rPr lang="en-GB" dirty="0">
                <a:solidFill>
                  <a:srgbClr val="C00000"/>
                </a:solidFill>
              </a:rPr>
            </a:br>
            <a:r>
              <a:rPr lang="en-GB" dirty="0">
                <a:solidFill>
                  <a:srgbClr val="C00000"/>
                </a:solidFill>
              </a:rPr>
              <a:t>       requirements</a:t>
            </a:r>
            <a:r>
              <a:rPr lang="en-GB" dirty="0">
                <a:solidFill>
                  <a:srgbClr val="C00000"/>
                </a:solidFill>
                <a:sym typeface="Wingdings" panose="05000000000000000000" pitchFamily="2" charset="2"/>
              </a:rPr>
              <a:t> assist to lower GHG emissions.</a:t>
            </a:r>
          </a:p>
          <a:p>
            <a:pPr marL="0" indent="0">
              <a:buNone/>
            </a:pPr>
            <a:r>
              <a:rPr lang="en-US" dirty="0"/>
              <a:t>	</a:t>
            </a:r>
            <a:r>
              <a:rPr lang="en-US" dirty="0">
                <a:solidFill>
                  <a:srgbClr val="C00000"/>
                </a:solidFill>
              </a:rPr>
              <a:t>-Improved fertility in dairy cattle could lead to a reduction in methane emissions by  </a:t>
            </a:r>
            <a:br>
              <a:rPr lang="en-US" dirty="0">
                <a:solidFill>
                  <a:srgbClr val="C00000"/>
                </a:solidFill>
              </a:rPr>
            </a:br>
            <a:r>
              <a:rPr lang="en-US" dirty="0">
                <a:solidFill>
                  <a:srgbClr val="C00000"/>
                </a:solidFill>
              </a:rPr>
              <a:t>        10–24% and reduced nitrous oxide emissions by 9–17%.</a:t>
            </a:r>
          </a:p>
          <a:p>
            <a:pPr marL="0" indent="0">
              <a:buNone/>
            </a:pPr>
            <a:r>
              <a:rPr lang="en-US" dirty="0"/>
              <a:t>      - C</a:t>
            </a:r>
            <a:r>
              <a:rPr lang="en-US" dirty="0">
                <a:solidFill>
                  <a:srgbClr val="C00000"/>
                </a:solidFill>
              </a:rPr>
              <a:t>attle diseases can increase greenhouse gas emissions up to 24% per unit of produced milk  </a:t>
            </a:r>
            <a:br>
              <a:rPr lang="en-US" dirty="0">
                <a:solidFill>
                  <a:srgbClr val="C00000"/>
                </a:solidFill>
              </a:rPr>
            </a:br>
            <a:r>
              <a:rPr lang="en-US" dirty="0">
                <a:solidFill>
                  <a:srgbClr val="C00000"/>
                </a:solidFill>
              </a:rPr>
              <a:t>        and up to 113%  per unit of produced beef carcass.</a:t>
            </a:r>
          </a:p>
        </p:txBody>
      </p:sp>
      <p:sp>
        <p:nvSpPr>
          <p:cNvPr id="4" name="Θέση υποσέλιδου 3">
            <a:extLst>
              <a:ext uri="{FF2B5EF4-FFF2-40B4-BE49-F238E27FC236}">
                <a16:creationId xmlns:a16="http://schemas.microsoft.com/office/drawing/2014/main" id="{B8D902FE-970C-47AD-9FA9-F10D6AADE7C8}"/>
              </a:ext>
            </a:extLst>
          </p:cNvPr>
          <p:cNvSpPr>
            <a:spLocks noGrp="1"/>
          </p:cNvSpPr>
          <p:nvPr>
            <p:ph type="ftr" sz="quarter" idx="11"/>
          </p:nvPr>
        </p:nvSpPr>
        <p:spPr/>
        <p:txBody>
          <a:bodyPr/>
          <a:lstStyle/>
          <a:p>
            <a:pPr>
              <a:defRPr/>
            </a:pPr>
            <a:r>
              <a:rPr lang="en-US"/>
              <a:t>   CLIMATE CHANGE IN AGRICULTURE   Project Nr. 586273-EPP-1-2017-1-EL-EPPKA2-CBHE-JP </a:t>
            </a:r>
          </a:p>
        </p:txBody>
      </p:sp>
      <p:sp>
        <p:nvSpPr>
          <p:cNvPr id="5" name="Τίτλος 6">
            <a:extLst>
              <a:ext uri="{FF2B5EF4-FFF2-40B4-BE49-F238E27FC236}">
                <a16:creationId xmlns:a16="http://schemas.microsoft.com/office/drawing/2014/main" id="{85684339-9552-4056-B34E-E2A228C9266B}"/>
              </a:ext>
            </a:extLst>
          </p:cNvPr>
          <p:cNvSpPr>
            <a:spLocks noGrp="1"/>
          </p:cNvSpPr>
          <p:nvPr>
            <p:ph type="title"/>
          </p:nvPr>
        </p:nvSpPr>
        <p:spPr>
          <a:xfrm>
            <a:off x="562205" y="256674"/>
            <a:ext cx="10667269" cy="530854"/>
          </a:xfrm>
        </p:spPr>
        <p:txBody>
          <a:bodyPr>
            <a:normAutofit fontScale="90000"/>
          </a:bodyPr>
          <a:lstStyle/>
          <a:p>
            <a:r>
              <a:rPr lang="en-US" sz="3200" b="1" dirty="0">
                <a:solidFill>
                  <a:schemeClr val="tx1"/>
                </a:solidFill>
                <a:effectLst>
                  <a:outerShdw blurRad="38100" dist="38100" dir="2700000" algn="tl">
                    <a:srgbClr val="000000">
                      <a:alpha val="43137"/>
                    </a:srgbClr>
                  </a:outerShdw>
                </a:effectLst>
              </a:rPr>
              <a:t>Farming systems and management practices:  Some examples….</a:t>
            </a:r>
            <a:endParaRPr lang="el-GR" sz="3200" b="1" dirty="0">
              <a:solidFill>
                <a:schemeClr val="tx1"/>
              </a:solidFill>
              <a:effectLst>
                <a:outerShdw blurRad="38100" dist="38100" dir="2700000" algn="tl">
                  <a:srgbClr val="000000">
                    <a:alpha val="43137"/>
                  </a:srgbClr>
                </a:outerShdw>
              </a:effectLst>
            </a:endParaRPr>
          </a:p>
        </p:txBody>
      </p:sp>
      <p:sp>
        <p:nvSpPr>
          <p:cNvPr id="6" name="Βέλος: Δεξιό 5">
            <a:extLst>
              <a:ext uri="{FF2B5EF4-FFF2-40B4-BE49-F238E27FC236}">
                <a16:creationId xmlns:a16="http://schemas.microsoft.com/office/drawing/2014/main" id="{D6082E63-7D64-421A-9089-9544223B43A1}"/>
              </a:ext>
            </a:extLst>
          </p:cNvPr>
          <p:cNvSpPr/>
          <p:nvPr/>
        </p:nvSpPr>
        <p:spPr>
          <a:xfrm>
            <a:off x="657726" y="4764505"/>
            <a:ext cx="2502569" cy="1042737"/>
          </a:xfrm>
          <a:prstGeom prst="rightArrow">
            <a:avLst/>
          </a:prstGeom>
          <a:ln w="31750" cap="sq" cmpd="thickThi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7" name="TextBox 6">
            <a:extLst>
              <a:ext uri="{FF2B5EF4-FFF2-40B4-BE49-F238E27FC236}">
                <a16:creationId xmlns:a16="http://schemas.microsoft.com/office/drawing/2014/main" id="{914C5846-615D-4FE8-B332-0B2E94FEB25D}"/>
              </a:ext>
            </a:extLst>
          </p:cNvPr>
          <p:cNvSpPr txBox="1"/>
          <p:nvPr/>
        </p:nvSpPr>
        <p:spPr>
          <a:xfrm>
            <a:off x="3577389" y="5021179"/>
            <a:ext cx="5935579" cy="523220"/>
          </a:xfrm>
          <a:prstGeom prst="rect">
            <a:avLst/>
          </a:prstGeom>
          <a:noFill/>
        </p:spPr>
        <p:txBody>
          <a:bodyPr wrap="square" rtlCol="0">
            <a:spAutoFit/>
          </a:bodyPr>
          <a:lstStyle/>
          <a:p>
            <a:r>
              <a:rPr lang="en-US" sz="2800" dirty="0"/>
              <a:t>Multi-actor drivers …..</a:t>
            </a:r>
            <a:endParaRPr lang="el-GR" sz="2800" dirty="0"/>
          </a:p>
        </p:txBody>
      </p:sp>
    </p:spTree>
    <p:extLst>
      <p:ext uri="{BB962C8B-B14F-4D97-AF65-F5344CB8AC3E}">
        <p14:creationId xmlns:p14="http://schemas.microsoft.com/office/powerpoint/2010/main" val="1158605350"/>
      </p:ext>
    </p:extLst>
  </p:cSld>
  <p:clrMapOvr>
    <a:masterClrMapping/>
  </p:clrMapOvr>
</p:sld>
</file>

<file path=ppt/theme/theme1.xml><?xml version="1.0" encoding="utf-8"?>
<a:theme xmlns:a="http://schemas.openxmlformats.org/drawingml/2006/main" name="Facet">
  <a:themeElements>
    <a:clrScheme name="Προσαρμοσμένο 2">
      <a:dk1>
        <a:sysClr val="windowText" lastClr="000000"/>
      </a:dk1>
      <a:lt1>
        <a:sysClr val="window" lastClr="FFFFFF"/>
      </a:lt1>
      <a:dk2>
        <a:srgbClr val="2C3C43"/>
      </a:dk2>
      <a:lt2>
        <a:srgbClr val="EBEBEB"/>
      </a:lt2>
      <a:accent1>
        <a:srgbClr val="D4ECA2"/>
      </a:accent1>
      <a:accent2>
        <a:srgbClr val="C1DF89"/>
      </a:accent2>
      <a:accent3>
        <a:srgbClr val="D4ECA2"/>
      </a:accent3>
      <a:accent4>
        <a:srgbClr val="C1DF89"/>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56229</TotalTime>
  <Words>2798</Words>
  <Application>Microsoft Office PowerPoint</Application>
  <PresentationFormat>Ευρεία οθόνη</PresentationFormat>
  <Paragraphs>223</Paragraphs>
  <Slides>26</Slides>
  <Notes>13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26</vt:i4>
      </vt:variant>
    </vt:vector>
  </HeadingPairs>
  <TitlesOfParts>
    <vt:vector size="34" baseType="lpstr">
      <vt:lpstr>Arial</vt:lpstr>
      <vt:lpstr>Calibri</vt:lpstr>
      <vt:lpstr>ComputerModern-Regular</vt:lpstr>
      <vt:lpstr>Corbel</vt:lpstr>
      <vt:lpstr>Trebuchet MS</vt:lpstr>
      <vt:lpstr>Wingdings</vt:lpstr>
      <vt:lpstr>Wingdings 3</vt:lpstr>
      <vt:lpstr>Facet</vt:lpstr>
      <vt:lpstr>Effects of different animal production systems on climate change</vt:lpstr>
      <vt:lpstr>Outline:</vt:lpstr>
      <vt:lpstr>Impact of Animal Production on Climate change</vt:lpstr>
      <vt:lpstr>Impact of Animal Production on Climate change</vt:lpstr>
      <vt:lpstr>Impact of Animal Production on Climate change</vt:lpstr>
      <vt:lpstr>Παρουσίαση του PowerPoint</vt:lpstr>
      <vt:lpstr>Farming systems and management practices:  Some examples….</vt:lpstr>
      <vt:lpstr>Farming systems and management practices:  Some examples….</vt:lpstr>
      <vt:lpstr>Farming systems and management practices:  Some examples….</vt:lpstr>
      <vt:lpstr>Παρουσίαση του PowerPoint</vt:lpstr>
      <vt:lpstr>Approaches on farming systems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GEORGE LALIOTIS</cp:lastModifiedBy>
  <cp:revision>325</cp:revision>
  <dcterms:created xsi:type="dcterms:W3CDTF">2014-09-12T02:18:09Z</dcterms:created>
  <dcterms:modified xsi:type="dcterms:W3CDTF">2020-02-22T14:25:12Z</dcterms:modified>
</cp:coreProperties>
</file>