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handoutMasterIdLst>
    <p:handoutMasterId r:id="rId16"/>
  </p:handoutMasterIdLst>
  <p:sldIdLst>
    <p:sldId id="318" r:id="rId2"/>
    <p:sldId id="383" r:id="rId3"/>
    <p:sldId id="422" r:id="rId4"/>
    <p:sldId id="417" r:id="rId5"/>
    <p:sldId id="420" r:id="rId6"/>
    <p:sldId id="421" r:id="rId7"/>
    <p:sldId id="412" r:id="rId8"/>
    <p:sldId id="413" r:id="rId9"/>
    <p:sldId id="414" r:id="rId10"/>
    <p:sldId id="415" r:id="rId11"/>
    <p:sldId id="416" r:id="rId12"/>
    <p:sldId id="409" r:id="rId13"/>
    <p:sldId id="344" r:id="rId14"/>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lv-LV"/>
              <a:t>Ammonia emmisions in Latvia, </a:t>
            </a:r>
            <a:r>
              <a:rPr lang="en-US"/>
              <a:t>2016</a:t>
            </a:r>
          </a:p>
        </c:rich>
      </c:tx>
      <c:layout>
        <c:manualLayout>
          <c:xMode val="edge"/>
          <c:yMode val="edge"/>
          <c:x val="0.15992020160072057"/>
          <c:y val="2.5253526616963437E-2"/>
        </c:manualLayout>
      </c:layout>
      <c:overlay val="0"/>
      <c:spPr>
        <a:noFill/>
        <a:ln>
          <a:noFill/>
        </a:ln>
        <a:effectLst/>
      </c:spPr>
    </c:title>
    <c:autoTitleDeleted val="0"/>
    <c:plotArea>
      <c:layout>
        <c:manualLayout>
          <c:layoutTarget val="inner"/>
          <c:xMode val="edge"/>
          <c:yMode val="edge"/>
          <c:x val="0.10978693369270946"/>
          <c:y val="0.19721055701370663"/>
          <c:w val="0.85974074533217626"/>
          <c:h val="0.77736111111111106"/>
        </c:manualLayout>
      </c:layout>
      <c:barChart>
        <c:barDir val="col"/>
        <c:grouping val="clustered"/>
        <c:varyColors val="0"/>
        <c:ser>
          <c:idx val="0"/>
          <c:order val="0"/>
          <c:tx>
            <c:strRef>
              <c:f>Lapa3!$A$23</c:f>
              <c:strCache>
                <c:ptCount val="1"/>
                <c:pt idx="0">
                  <c:v>Lauksaimniecība</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1-49D9-4914-8D62-2F27D36D810E}"/>
              </c:ext>
            </c:extLst>
          </c:dPt>
          <c:dLbls>
            <c:dLbl>
              <c:idx val="0"/>
              <c:layout/>
              <c:tx>
                <c:rich>
                  <a:bodyPr/>
                  <a:lstStyle/>
                  <a:p>
                    <a:r>
                      <a:rPr lang="en-US" dirty="0" smtClean="0">
                        <a:solidFill>
                          <a:srgbClr val="FF0000"/>
                        </a:solidFill>
                      </a:rPr>
                      <a:t>Agriculture</a:t>
                    </a:r>
                  </a:p>
                  <a:p>
                    <a:r>
                      <a:rPr lang="en-US" dirty="0" smtClean="0">
                        <a:solidFill>
                          <a:srgbClr val="FF0000"/>
                        </a:solidFill>
                      </a:rPr>
                      <a:t> </a:t>
                    </a:r>
                    <a:fld id="{3126A6E4-FE3A-4374-85D9-E291AA31BE0B}" type="VALUE">
                      <a:rPr lang="en-US">
                        <a:solidFill>
                          <a:srgbClr val="FF0000"/>
                        </a:solidFill>
                      </a:rPr>
                      <a:pPr/>
                      <a:t>[VALUE]</a:t>
                    </a:fld>
                    <a:r>
                      <a:rPr lang="en-US" dirty="0">
                        <a:solidFill>
                          <a:srgbClr val="FF0000"/>
                        </a:solidFill>
                      </a:rPr>
                      <a:t> </a:t>
                    </a:r>
                    <a:r>
                      <a:rPr lang="en-US" dirty="0" err="1">
                        <a:solidFill>
                          <a:srgbClr val="FF0000"/>
                        </a:solidFill>
                      </a:rPr>
                      <a:t>kt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9D9-4914-8D62-2F27D36D810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Lapa3!$B$22</c:f>
              <c:strCache>
                <c:ptCount val="1"/>
                <c:pt idx="0">
                  <c:v>kt</c:v>
                </c:pt>
              </c:strCache>
            </c:strRef>
          </c:cat>
          <c:val>
            <c:numRef>
              <c:f>Lapa3!$B$23</c:f>
              <c:numCache>
                <c:formatCode>General</c:formatCode>
                <c:ptCount val="1"/>
                <c:pt idx="0">
                  <c:v>13.97</c:v>
                </c:pt>
              </c:numCache>
            </c:numRef>
          </c:val>
          <c:extLst xmlns:c16r2="http://schemas.microsoft.com/office/drawing/2015/06/chart">
            <c:ext xmlns:c16="http://schemas.microsoft.com/office/drawing/2014/chart" uri="{C3380CC4-5D6E-409C-BE32-E72D297353CC}">
              <c16:uniqueId val="{00000004-49D9-4914-8D62-2F27D36D810E}"/>
            </c:ext>
          </c:extLst>
        </c:ser>
        <c:ser>
          <c:idx val="1"/>
          <c:order val="1"/>
          <c:tx>
            <c:strRef>
              <c:f>Lapa3!$A$24</c:f>
              <c:strCache>
                <c:ptCount val="1"/>
                <c:pt idx="0">
                  <c:v>Kopā</c:v>
                </c:pt>
              </c:strCache>
            </c:strRef>
          </c:tx>
          <c:spPr>
            <a:solidFill>
              <a:schemeClr val="accent3">
                <a:lumMod val="50000"/>
              </a:schemeClr>
            </a:solidFill>
            <a:ln>
              <a:noFill/>
            </a:ln>
            <a:effectLst/>
          </c:spPr>
          <c:invertIfNegative val="0"/>
          <c:dLbls>
            <c:dLbl>
              <c:idx val="0"/>
              <c:layout>
                <c:manualLayout>
                  <c:x val="1.3727915465532984E-2"/>
                  <c:y val="1.3719896507225693E-2"/>
                </c:manualLayout>
              </c:layout>
              <c:tx>
                <c:rich>
                  <a:bodyPr/>
                  <a:lstStyle/>
                  <a:p>
                    <a:r>
                      <a:rPr lang="en-US" dirty="0"/>
                      <a:t>Total </a:t>
                    </a:r>
                  </a:p>
                  <a:p>
                    <a:fld id="{2932B0DB-D518-4532-A99A-45F82B0A883C}" type="VALUE">
                      <a:rPr lang="en-US"/>
                      <a:pPr/>
                      <a:t>[VALUE]</a:t>
                    </a:fld>
                    <a:r>
                      <a:rPr lang="en-US" dirty="0"/>
                      <a:t> </a:t>
                    </a:r>
                    <a:r>
                      <a:rPr lang="en-US" dirty="0" err="1"/>
                      <a:t>kt</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9D9-4914-8D62-2F27D36D810E}"/>
                </c:ext>
                <c:ext xmlns:c15="http://schemas.microsoft.com/office/drawing/2012/chart" uri="{CE6537A1-D6FC-4f65-9D91-7224C49458BB}">
                  <c15:layout>
                    <c:manualLayout>
                      <c:w val="0.17119753506920282"/>
                      <c:h val="0.15727071992000888"/>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Lapa3!$B$22</c:f>
              <c:strCache>
                <c:ptCount val="1"/>
                <c:pt idx="0">
                  <c:v>kt</c:v>
                </c:pt>
              </c:strCache>
            </c:strRef>
          </c:cat>
          <c:val>
            <c:numRef>
              <c:f>Lapa3!$B$24</c:f>
              <c:numCache>
                <c:formatCode>General</c:formatCode>
                <c:ptCount val="1"/>
                <c:pt idx="0">
                  <c:v>16.25</c:v>
                </c:pt>
              </c:numCache>
            </c:numRef>
          </c:val>
          <c:extLst xmlns:c16r2="http://schemas.microsoft.com/office/drawing/2015/06/chart">
            <c:ext xmlns:c16="http://schemas.microsoft.com/office/drawing/2014/chart" uri="{C3380CC4-5D6E-409C-BE32-E72D297353CC}">
              <c16:uniqueId val="{00000006-49D9-4914-8D62-2F27D36D810E}"/>
            </c:ext>
          </c:extLst>
        </c:ser>
        <c:dLbls>
          <c:showLegendKey val="0"/>
          <c:showVal val="0"/>
          <c:showCatName val="0"/>
          <c:showSerName val="0"/>
          <c:showPercent val="0"/>
          <c:showBubbleSize val="0"/>
        </c:dLbls>
        <c:gapWidth val="219"/>
        <c:overlap val="-27"/>
        <c:axId val="127410944"/>
        <c:axId val="127412480"/>
      </c:barChart>
      <c:catAx>
        <c:axId val="127410944"/>
        <c:scaling>
          <c:orientation val="minMax"/>
        </c:scaling>
        <c:delete val="1"/>
        <c:axPos val="b"/>
        <c:numFmt formatCode="General" sourceLinked="1"/>
        <c:majorTickMark val="none"/>
        <c:minorTickMark val="none"/>
        <c:tickLblPos val="nextTo"/>
        <c:crossAx val="127412480"/>
        <c:crossesAt val="0"/>
        <c:auto val="1"/>
        <c:lblAlgn val="ctr"/>
        <c:lblOffset val="100"/>
        <c:noMultiLvlLbl val="0"/>
      </c:catAx>
      <c:valAx>
        <c:axId val="127412480"/>
        <c:scaling>
          <c:orientation val="minMax"/>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kt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7410944"/>
        <c:crosses val="autoZero"/>
        <c:crossBetween val="between"/>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081850060478413E-2"/>
          <c:y val="0.21775612396806063"/>
          <c:w val="0.86183456835283878"/>
          <c:h val="0.63075299269942098"/>
        </c:manualLayout>
      </c:layout>
      <c:pie3DChart>
        <c:varyColors val="1"/>
        <c:ser>
          <c:idx val="0"/>
          <c:order val="0"/>
          <c:tx>
            <c:strRef>
              <c:f>Lapa3!$B$18</c:f>
              <c:strCache>
                <c:ptCount val="1"/>
                <c:pt idx="0">
                  <c:v>NH3 emisijas (2016.gads)</c:v>
                </c:pt>
              </c:strCache>
            </c:strRef>
          </c:tx>
          <c:explosion val="14"/>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BE9-438B-97E0-5286170C3F41}"/>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BE9-438B-97E0-5286170C3F41}"/>
              </c:ext>
            </c:extLst>
          </c:dPt>
          <c:dLbls>
            <c:dLbl>
              <c:idx val="0"/>
              <c:layout/>
              <c:tx>
                <c:rich>
                  <a:bodyPr/>
                  <a:lstStyle/>
                  <a:p>
                    <a:r>
                      <a:rPr lang="en-US" sz="1800" b="1"/>
                      <a:t>49%</a:t>
                    </a:r>
                  </a:p>
                </c:rich>
              </c:tx>
              <c:dLblPos val="in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BE9-438B-97E0-5286170C3F41}"/>
                </c:ext>
                <c:ext xmlns:c15="http://schemas.microsoft.com/office/drawing/2012/chart" uri="{CE6537A1-D6FC-4f65-9D91-7224C49458BB}">
                  <c15:layout/>
                </c:ext>
              </c:extLst>
            </c:dLbl>
            <c:dLbl>
              <c:idx val="1"/>
              <c:layout/>
              <c:tx>
                <c:rich>
                  <a:bodyPr/>
                  <a:lstStyle/>
                  <a:p>
                    <a:r>
                      <a:rPr lang="en-US" sz="1800" b="1"/>
                      <a:t>51%</a:t>
                    </a:r>
                  </a:p>
                </c:rich>
              </c:tx>
              <c:dLblPos val="in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BE9-438B-97E0-5286170C3F4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Lapa3!$A$19:$A$20</c:f>
              <c:strCache>
                <c:ptCount val="2"/>
                <c:pt idx="0">
                  <c:v>Lopkopība (kūtsmēslu apsaimniekošana)</c:v>
                </c:pt>
                <c:pt idx="1">
                  <c:v>Augkopība (Organiskā mēslojuma un minerālmēslojuma lietošana)</c:v>
                </c:pt>
              </c:strCache>
            </c:strRef>
          </c:cat>
          <c:val>
            <c:numRef>
              <c:f>Lapa3!$B$19:$B$20</c:f>
              <c:numCache>
                <c:formatCode>0.00</c:formatCode>
                <c:ptCount val="2"/>
                <c:pt idx="0">
                  <c:v>6.8589085745072946</c:v>
                </c:pt>
                <c:pt idx="1">
                  <c:v>7.040998256935179</c:v>
                </c:pt>
              </c:numCache>
            </c:numRef>
          </c:val>
          <c:extLst xmlns:c16r2="http://schemas.microsoft.com/office/drawing/2015/06/chart">
            <c:ext xmlns:c16="http://schemas.microsoft.com/office/drawing/2014/chart" uri="{C3380CC4-5D6E-409C-BE32-E72D297353CC}">
              <c16:uniqueId val="{00000004-0BE9-438B-97E0-5286170C3F41}"/>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0.25913</cdr:x>
      <cdr:y>0.37507</cdr:y>
    </cdr:from>
    <cdr:to>
      <cdr:x>0.30783</cdr:x>
      <cdr:y>0.96928</cdr:y>
    </cdr:to>
    <cdr:sp macro="" textlink="">
      <cdr:nvSpPr>
        <cdr:cNvPr id="2" name="Kreisā figūriekava 1"/>
        <cdr:cNvSpPr/>
      </cdr:nvSpPr>
      <cdr:spPr>
        <a:xfrm xmlns:a="http://schemas.openxmlformats.org/drawingml/2006/main">
          <a:off x="1041586" y="1320360"/>
          <a:ext cx="195752" cy="2091791"/>
        </a:xfrm>
        <a:prstGeom xmlns:a="http://schemas.openxmlformats.org/drawingml/2006/main" prst="leftBrace">
          <a:avLst>
            <a:gd name="adj1" fmla="val 8333"/>
            <a:gd name="adj2" fmla="val 50483"/>
          </a:avLst>
        </a:prstGeom>
        <a:ln xmlns:a="http://schemas.openxmlformats.org/drawingml/2006/main">
          <a:solidFill>
            <a:srgbClr val="FF0000"/>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wrap="square">
          <a:noAutofit/>
        </a:bodyPr>
        <a:lstStyle xmlns:a="http://schemas.openxmlformats.org/drawingml/2006/main"/>
        <a:p xmlns:a="http://schemas.openxmlformats.org/drawingml/2006/main">
          <a:endParaRPr lang="lv-LV"/>
        </a:p>
      </cdr:txBody>
    </cdr:sp>
  </cdr:relSizeAnchor>
  <cdr:relSizeAnchor xmlns:cdr="http://schemas.openxmlformats.org/drawingml/2006/chartDrawing">
    <cdr:from>
      <cdr:x>0.13981</cdr:x>
      <cdr:y>0.63123</cdr:y>
    </cdr:from>
    <cdr:to>
      <cdr:x>0.26783</cdr:x>
      <cdr:y>0.75556</cdr:y>
    </cdr:to>
    <cdr:sp macro="" textlink="">
      <cdr:nvSpPr>
        <cdr:cNvPr id="3" name="Tekstlodziņš 2"/>
        <cdr:cNvSpPr txBox="1"/>
      </cdr:nvSpPr>
      <cdr:spPr>
        <a:xfrm xmlns:a="http://schemas.openxmlformats.org/drawingml/2006/main">
          <a:off x="561976" y="2222107"/>
          <a:ext cx="514580" cy="437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200" b="1" dirty="0">
              <a:solidFill>
                <a:srgbClr val="FF0000"/>
              </a:solidFill>
            </a:rPr>
            <a:t>86%</a:t>
          </a:r>
        </a:p>
      </cdr:txBody>
    </cdr:sp>
  </cdr:relSizeAnchor>
</c:userShapes>
</file>

<file path=ppt/drawings/drawing2.xml><?xml version="1.0" encoding="utf-8"?>
<c:userShapes xmlns:c="http://schemas.openxmlformats.org/drawingml/2006/chart">
  <cdr:relSizeAnchor xmlns:cdr="http://schemas.openxmlformats.org/drawingml/2006/chartDrawing">
    <cdr:from>
      <cdr:x>0.71484</cdr:x>
      <cdr:y>0.39557</cdr:y>
    </cdr:from>
    <cdr:to>
      <cdr:x>0.99212</cdr:x>
      <cdr:y>0.8523</cdr:y>
    </cdr:to>
    <cdr:sp macro="" textlink="">
      <cdr:nvSpPr>
        <cdr:cNvPr id="2" name="Tekstlodziņš 1"/>
        <cdr:cNvSpPr txBox="1"/>
      </cdr:nvSpPr>
      <cdr:spPr>
        <a:xfrm xmlns:a="http://schemas.openxmlformats.org/drawingml/2006/main">
          <a:off x="3654688" y="792088"/>
          <a:ext cx="1417613" cy="914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400" b="1" dirty="0" err="1" smtClean="0">
              <a:solidFill>
                <a:schemeClr val="tx1"/>
              </a:solidFill>
              <a:effectLst/>
            </a:rPr>
            <a:t>Manure</a:t>
          </a:r>
          <a:r>
            <a:rPr lang="lv-LV" sz="1400" b="1" dirty="0" smtClean="0">
              <a:solidFill>
                <a:schemeClr val="tx1"/>
              </a:solidFill>
              <a:effectLst/>
            </a:rPr>
            <a:t> </a:t>
          </a:r>
          <a:r>
            <a:rPr lang="lv-LV" sz="1400" b="1" dirty="0" err="1" smtClean="0">
              <a:solidFill>
                <a:schemeClr val="tx1"/>
              </a:solidFill>
              <a:effectLst/>
            </a:rPr>
            <a:t>management</a:t>
          </a:r>
          <a:endParaRPr lang="lv-LV" sz="1400" b="1" dirty="0">
            <a:solidFill>
              <a:schemeClr val="tx1"/>
            </a:solidFill>
            <a:effectLst/>
          </a:endParaRPr>
        </a:p>
      </cdr:txBody>
    </cdr:sp>
  </cdr:relSizeAnchor>
  <cdr:relSizeAnchor xmlns:cdr="http://schemas.openxmlformats.org/drawingml/2006/chartDrawing">
    <cdr:from>
      <cdr:x>0</cdr:x>
      <cdr:y>0.33043</cdr:y>
    </cdr:from>
    <cdr:to>
      <cdr:x>0.23314</cdr:x>
      <cdr:y>0.70593</cdr:y>
    </cdr:to>
    <cdr:sp macro="" textlink="">
      <cdr:nvSpPr>
        <cdr:cNvPr id="3" name="Tekstlodziņš 2"/>
        <cdr:cNvSpPr txBox="1"/>
      </cdr:nvSpPr>
      <cdr:spPr>
        <a:xfrm xmlns:a="http://schemas.openxmlformats.org/drawingml/2006/main">
          <a:off x="-179512" y="661651"/>
          <a:ext cx="1191944" cy="751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400" b="1" dirty="0" err="1" smtClean="0">
              <a:solidFill>
                <a:schemeClr val="tx1"/>
              </a:solidFill>
              <a:effectLst/>
            </a:rPr>
            <a:t>Mineral</a:t>
          </a:r>
          <a:r>
            <a:rPr lang="lv-LV" sz="1400" b="1" dirty="0" smtClean="0">
              <a:solidFill>
                <a:schemeClr val="tx1"/>
              </a:solidFill>
              <a:effectLst/>
            </a:rPr>
            <a:t> </a:t>
          </a:r>
          <a:r>
            <a:rPr lang="lv-LV" sz="1400" b="1" dirty="0" err="1" smtClean="0">
              <a:solidFill>
                <a:schemeClr val="tx1"/>
              </a:solidFill>
              <a:effectLst/>
            </a:rPr>
            <a:t>fertilizer</a:t>
          </a:r>
          <a:r>
            <a:rPr lang="lv-LV" sz="1400" b="1" dirty="0" smtClean="0">
              <a:solidFill>
                <a:schemeClr val="tx1"/>
              </a:solidFill>
              <a:effectLst/>
            </a:rPr>
            <a:t> </a:t>
          </a:r>
          <a:r>
            <a:rPr lang="lv-LV" sz="1400" b="1" dirty="0" err="1" smtClean="0">
              <a:solidFill>
                <a:schemeClr val="tx1"/>
              </a:solidFill>
              <a:effectLst/>
            </a:rPr>
            <a:t>application</a:t>
          </a:r>
          <a:endParaRPr lang="lv-LV" sz="1400" b="1" dirty="0">
            <a:solidFill>
              <a:schemeClr val="tx1"/>
            </a:solidFill>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4925" y="0"/>
            <a:ext cx="2941638" cy="496888"/>
          </a:xfrm>
          <a:prstGeom prst="rect">
            <a:avLst/>
          </a:prstGeom>
        </p:spPr>
        <p:txBody>
          <a:bodyPr vert="horz" lIns="91440" tIns="45720" rIns="91440" bIns="45720" rtlCol="0"/>
          <a:lstStyle>
            <a:lvl1pPr algn="r">
              <a:defRPr sz="1200"/>
            </a:lvl1pPr>
          </a:lstStyle>
          <a:p>
            <a:fld id="{C8986A7A-61E2-4489-9530-F0CCCF65DF3F}" type="datetimeFigureOut">
              <a:rPr lang="en-US" smtClean="0"/>
              <a:pPr/>
              <a:t>2/25/2020</a:t>
            </a:fld>
            <a:endParaRPr lang="en-US"/>
          </a:p>
        </p:txBody>
      </p:sp>
      <p:sp>
        <p:nvSpPr>
          <p:cNvPr id="4" name="Footer Placeholder 3"/>
          <p:cNvSpPr>
            <a:spLocks noGrp="1"/>
          </p:cNvSpPr>
          <p:nvPr>
            <p:ph type="ftr" sz="quarter" idx="2"/>
          </p:nvPr>
        </p:nvSpPr>
        <p:spPr>
          <a:xfrm>
            <a:off x="0" y="9424988"/>
            <a:ext cx="2941638"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4925" y="9424988"/>
            <a:ext cx="2941638" cy="496887"/>
          </a:xfrm>
          <a:prstGeom prst="rect">
            <a:avLst/>
          </a:prstGeom>
        </p:spPr>
        <p:txBody>
          <a:bodyPr vert="horz" lIns="91440" tIns="45720" rIns="91440" bIns="45720" rtlCol="0" anchor="b"/>
          <a:lstStyle>
            <a:lvl1pPr algn="r">
              <a:defRPr sz="1200"/>
            </a:lvl1pPr>
          </a:lstStyle>
          <a:p>
            <a:fld id="{B533F0E7-1F6B-4809-B668-3D4640401CC3}" type="slidenum">
              <a:rPr lang="en-US" smtClean="0"/>
              <a:pPr/>
              <a:t>‹#›</a:t>
            </a:fld>
            <a:endParaRPr lang="en-US"/>
          </a:p>
        </p:txBody>
      </p:sp>
    </p:spTree>
    <p:extLst>
      <p:ext uri="{BB962C8B-B14F-4D97-AF65-F5344CB8AC3E}">
        <p14:creationId xmlns:p14="http://schemas.microsoft.com/office/powerpoint/2010/main" val="166032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077AC4FE-B063-4C8B-A87B-BCB26F709EE7}" type="datetimeFigureOut">
              <a:rPr lang="en-US" smtClean="0"/>
              <a:pPr/>
              <a:t>2/25/2020</a:t>
            </a:fld>
            <a:endParaRPr lang="en-US"/>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9704F314-B722-431A-95F3-20EBA50C95A7}" type="slidenum">
              <a:rPr lang="en-US" smtClean="0"/>
              <a:pPr/>
              <a:t>‹#›</a:t>
            </a:fld>
            <a:endParaRPr lang="en-US"/>
          </a:p>
        </p:txBody>
      </p:sp>
    </p:spTree>
    <p:extLst>
      <p:ext uri="{BB962C8B-B14F-4D97-AF65-F5344CB8AC3E}">
        <p14:creationId xmlns:p14="http://schemas.microsoft.com/office/powerpoint/2010/main" val="417079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04F314-B722-431A-95F3-20EBA50C95A7}" type="slidenum">
              <a:rPr lang="en-US" smtClean="0"/>
              <a:pPr/>
              <a:t>9</a:t>
            </a:fld>
            <a:endParaRPr lang="en-US"/>
          </a:p>
        </p:txBody>
      </p:sp>
    </p:spTree>
    <p:extLst>
      <p:ext uri="{BB962C8B-B14F-4D97-AF65-F5344CB8AC3E}">
        <p14:creationId xmlns:p14="http://schemas.microsoft.com/office/powerpoint/2010/main" val="280126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018BA-248B-4FBE-AEA5-B371C4FCD083}"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018BA-248B-4FBE-AEA5-B371C4FCD083}"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018BA-248B-4FBE-AEA5-B371C4FCD083}"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018BA-248B-4FBE-AEA5-B371C4FCD083}"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018BA-248B-4FBE-AEA5-B371C4FCD083}"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018BA-248B-4FBE-AEA5-B371C4FCD083}"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018BA-248B-4FBE-AEA5-B371C4FCD083}"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018BA-248B-4FBE-AEA5-B371C4FCD083}"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018BA-248B-4FBE-AEA5-B371C4FCD083}"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018BA-248B-4FBE-AEA5-B371C4FCD083}"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018BA-248B-4FBE-AEA5-B371C4FCD083}"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86D2-9099-4370-883D-5D3DAECD32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018BA-248B-4FBE-AEA5-B371C4FCD083}" type="datetimeFigureOut">
              <a:rPr lang="en-US" smtClean="0"/>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86D2-9099-4370-883D-5D3DAECD32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228878" y="2338981"/>
            <a:ext cx="8741004" cy="2360803"/>
          </a:xfrm>
          <a:prstGeom prst="rect">
            <a:avLst/>
          </a:prstGeom>
          <a:noFill/>
          <a:ln w="12700">
            <a:noFill/>
            <a:miter lim="800000"/>
            <a:headEnd/>
            <a:tailEnd/>
          </a:ln>
        </p:spPr>
        <p:txBody>
          <a:bodyPr lIns="0" tIns="0" rIns="0" bIns="0" anchor="ctr"/>
          <a:lstStyle/>
          <a:p>
            <a:pPr algn="ctr"/>
            <a:r>
              <a:rPr lang="en-US" sz="4800" b="1" dirty="0" smtClean="0"/>
              <a:t>Cost-effective </a:t>
            </a:r>
            <a:r>
              <a:rPr lang="en-US" sz="4800" b="1" dirty="0"/>
              <a:t>ammonia </a:t>
            </a:r>
            <a:r>
              <a:rPr lang="en-US" sz="4800" b="1" dirty="0" smtClean="0"/>
              <a:t>emissions</a:t>
            </a:r>
            <a:r>
              <a:rPr lang="lv-LV" sz="4800" b="1" dirty="0"/>
              <a:t> </a:t>
            </a:r>
            <a:r>
              <a:rPr lang="en-US" sz="4800" b="1" dirty="0" smtClean="0"/>
              <a:t>reducing </a:t>
            </a:r>
            <a:r>
              <a:rPr lang="en-US" sz="4800" b="1" dirty="0"/>
              <a:t>measures in agriculture 	</a:t>
            </a:r>
          </a:p>
          <a:p>
            <a:pPr algn="ctr"/>
            <a:r>
              <a:rPr lang="en-GB" sz="4800" b="1" dirty="0" smtClean="0"/>
              <a:t> </a:t>
            </a:r>
            <a:endParaRPr lang="en-US" sz="4800" b="1" dirty="0">
              <a:latin typeface="Calibri" pitchFamily="34" charset="0"/>
              <a:ea typeface="ＭＳ Ｐゴシック" pitchFamily="2" charset="-128"/>
              <a:sym typeface="Lato Regular" charset="0"/>
            </a:endParaRPr>
          </a:p>
        </p:txBody>
      </p:sp>
      <p:sp>
        <p:nvSpPr>
          <p:cNvPr id="15363" name="Rectangle 3"/>
          <p:cNvSpPr>
            <a:spLocks/>
          </p:cNvSpPr>
          <p:nvPr/>
        </p:nvSpPr>
        <p:spPr bwMode="auto">
          <a:xfrm>
            <a:off x="1331640" y="3895174"/>
            <a:ext cx="7509867" cy="2260343"/>
          </a:xfrm>
          <a:prstGeom prst="rect">
            <a:avLst/>
          </a:prstGeom>
          <a:noFill/>
          <a:ln w="12700">
            <a:noFill/>
            <a:miter lim="800000"/>
            <a:headEnd/>
            <a:tailEnd/>
          </a:ln>
        </p:spPr>
        <p:txBody>
          <a:bodyPr lIns="0" tIns="0" rIns="0" bIns="0" anchor="ctr"/>
          <a:lstStyle/>
          <a:p>
            <a:pPr algn="r"/>
            <a:r>
              <a:rPr lang="lv-LV" sz="3200" dirty="0" err="1" smtClean="0">
                <a:latin typeface="Calibri" pitchFamily="34" charset="0"/>
              </a:rPr>
              <a:t>Assoc</a:t>
            </a:r>
            <a:r>
              <a:rPr lang="lv-LV" sz="3200" dirty="0" smtClean="0">
                <a:latin typeface="Calibri" pitchFamily="34" charset="0"/>
              </a:rPr>
              <a:t>. prof., </a:t>
            </a:r>
            <a:r>
              <a:rPr lang="en-GB" sz="3200" dirty="0" err="1" smtClean="0">
                <a:latin typeface="Calibri" pitchFamily="34" charset="0"/>
              </a:rPr>
              <a:t>Dr.oec</a:t>
            </a:r>
            <a:r>
              <a:rPr lang="en-GB" sz="3200" dirty="0" smtClean="0">
                <a:latin typeface="Calibri" pitchFamily="34" charset="0"/>
              </a:rPr>
              <a:t>. Dina Popluga</a:t>
            </a:r>
            <a:endParaRPr lang="lv-LV" sz="3200" dirty="0" smtClean="0">
              <a:latin typeface="Calibri" pitchFamily="34" charset="0"/>
            </a:endParaRPr>
          </a:p>
          <a:p>
            <a:pPr algn="r"/>
            <a:r>
              <a:rPr lang="lv-LV" sz="3200" dirty="0" err="1" smtClean="0">
                <a:latin typeface="Calibri" pitchFamily="34" charset="0"/>
              </a:rPr>
              <a:t>Assoc</a:t>
            </a:r>
            <a:r>
              <a:rPr lang="lv-LV" sz="3200" dirty="0" smtClean="0">
                <a:latin typeface="Calibri" pitchFamily="34" charset="0"/>
              </a:rPr>
              <a:t>. prof., Dr.agr. </a:t>
            </a:r>
            <a:r>
              <a:rPr lang="lv-LV" sz="3200" b="1" dirty="0" smtClean="0">
                <a:latin typeface="Calibri" pitchFamily="34" charset="0"/>
              </a:rPr>
              <a:t>Dzidra </a:t>
            </a:r>
            <a:r>
              <a:rPr lang="lv-LV" sz="3200" b="1" dirty="0" err="1" smtClean="0">
                <a:latin typeface="Calibri" pitchFamily="34" charset="0"/>
              </a:rPr>
              <a:t>Kreišmane</a:t>
            </a:r>
            <a:endParaRPr lang="en-US" sz="3200" b="1" dirty="0" smtClean="0">
              <a:latin typeface="Calibri" pitchFamily="34" charset="0"/>
            </a:endParaRPr>
          </a:p>
        </p:txBody>
      </p:sp>
      <p:sp>
        <p:nvSpPr>
          <p:cNvPr id="15364" name="Rectangle 4"/>
          <p:cNvSpPr>
            <a:spLocks/>
          </p:cNvSpPr>
          <p:nvPr/>
        </p:nvSpPr>
        <p:spPr bwMode="auto">
          <a:xfrm>
            <a:off x="7599164" y="375047"/>
            <a:ext cx="1339453" cy="285750"/>
          </a:xfrm>
          <a:prstGeom prst="rect">
            <a:avLst/>
          </a:prstGeom>
          <a:noFill/>
          <a:ln w="12700">
            <a:noFill/>
            <a:miter lim="800000"/>
            <a:headEnd/>
            <a:tailEnd/>
          </a:ln>
        </p:spPr>
        <p:txBody>
          <a:bodyPr lIns="0" tIns="0" rIns="0" bIns="0" anchor="ctr"/>
          <a:lstStyle/>
          <a:p>
            <a:pPr algn="l"/>
            <a:r>
              <a:rPr lang="lv-LV" sz="1400" dirty="0" smtClean="0">
                <a:latin typeface="Lato Light Italic" charset="0"/>
                <a:ea typeface="ＭＳ Ｐゴシック" pitchFamily="2" charset="-128"/>
                <a:sym typeface="Lato Light Italic" charset="0"/>
              </a:rPr>
              <a:t>27</a:t>
            </a:r>
            <a:r>
              <a:rPr lang="en-US" sz="1400" dirty="0" smtClean="0">
                <a:latin typeface="Lato Light Italic" charset="0"/>
                <a:ea typeface="ＭＳ Ｐゴシック" pitchFamily="2" charset="-128"/>
                <a:sym typeface="Lato Light Italic" charset="0"/>
              </a:rPr>
              <a:t>.</a:t>
            </a:r>
            <a:r>
              <a:rPr lang="lv-LV" sz="1400" dirty="0" smtClean="0">
                <a:latin typeface="Lato Light Italic" charset="0"/>
                <a:ea typeface="ＭＳ Ｐゴシック" pitchFamily="2" charset="-128"/>
                <a:sym typeface="Lato Light Italic" charset="0"/>
              </a:rPr>
              <a:t>02</a:t>
            </a:r>
            <a:r>
              <a:rPr lang="en-US" sz="1400" dirty="0" smtClean="0">
                <a:latin typeface="Lato Light Italic" charset="0"/>
                <a:ea typeface="ＭＳ Ｐゴシック" pitchFamily="2" charset="-128"/>
                <a:sym typeface="Lato Light Italic" charset="0"/>
              </a:rPr>
              <a:t>.20</a:t>
            </a:r>
            <a:r>
              <a:rPr lang="lv-LV" sz="1400" dirty="0" smtClean="0">
                <a:latin typeface="Lato Light Italic" charset="0"/>
                <a:ea typeface="ＭＳ Ｐゴシック" pitchFamily="2" charset="-128"/>
                <a:sym typeface="Lato Light Italic" charset="0"/>
              </a:rPr>
              <a:t>20</a:t>
            </a:r>
            <a:r>
              <a:rPr lang="en-US" sz="1400" dirty="0" smtClean="0">
                <a:latin typeface="Lato Light Italic" charset="0"/>
                <a:ea typeface="ＭＳ Ｐゴシック" pitchFamily="2" charset="-128"/>
                <a:sym typeface="Lato Light Italic" charset="0"/>
              </a:rPr>
              <a:t>.</a:t>
            </a:r>
            <a:endParaRPr lang="en-US" sz="1400" dirty="0">
              <a:latin typeface="Lato Light Italic" charset="0"/>
              <a:ea typeface="ＭＳ Ｐゴシック" pitchFamily="2" charset="-128"/>
              <a:sym typeface="Lato Light Italic" charset="0"/>
            </a:endParaRPr>
          </a:p>
        </p:txBody>
      </p:sp>
      <p:pic>
        <p:nvPicPr>
          <p:cNvPr id="15365" name="Picture 5"/>
          <p:cNvPicPr>
            <a:picLocks noChangeAspect="1" noChangeArrowheads="1"/>
          </p:cNvPicPr>
          <p:nvPr/>
        </p:nvPicPr>
        <p:blipFill>
          <a:blip r:embed="rId2" cstate="print"/>
          <a:srcRect/>
          <a:stretch>
            <a:fillRect/>
          </a:stretch>
        </p:blipFill>
        <p:spPr bwMode="auto">
          <a:xfrm>
            <a:off x="2838524" y="5393531"/>
            <a:ext cx="6305476" cy="1464469"/>
          </a:xfrm>
          <a:prstGeom prst="rect">
            <a:avLst/>
          </a:prstGeom>
          <a:noFill/>
          <a:ln w="12700">
            <a:noFill/>
            <a:miter lim="800000"/>
            <a:headEnd/>
            <a:tailEnd/>
          </a:ln>
        </p:spPr>
      </p:pic>
      <p:pic>
        <p:nvPicPr>
          <p:cNvPr id="15366" name="Picture 6"/>
          <p:cNvPicPr>
            <a:picLocks noChangeAspect="1" noChangeArrowheads="1"/>
          </p:cNvPicPr>
          <p:nvPr/>
        </p:nvPicPr>
        <p:blipFill>
          <a:blip r:embed="rId3" cstate="print"/>
          <a:srcRect/>
          <a:stretch>
            <a:fillRect/>
          </a:stretch>
        </p:blipFill>
        <p:spPr bwMode="auto">
          <a:xfrm>
            <a:off x="7483078" y="354955"/>
            <a:ext cx="26789" cy="495598"/>
          </a:xfrm>
          <a:prstGeom prst="rect">
            <a:avLst/>
          </a:prstGeom>
          <a:noFill/>
          <a:ln w="12700">
            <a:noFill/>
            <a:miter lim="800000"/>
            <a:headEnd/>
            <a:tailEnd/>
          </a:ln>
        </p:spPr>
      </p:pic>
      <p:sp>
        <p:nvSpPr>
          <p:cNvPr id="15367" name="TextBox 1"/>
          <p:cNvSpPr txBox="1">
            <a:spLocks noChangeArrowheads="1"/>
          </p:cNvSpPr>
          <p:nvPr/>
        </p:nvSpPr>
        <p:spPr bwMode="auto">
          <a:xfrm>
            <a:off x="3262685" y="5262935"/>
            <a:ext cx="129902" cy="341919"/>
          </a:xfrm>
          <a:prstGeom prst="rect">
            <a:avLst/>
          </a:prstGeom>
          <a:noFill/>
          <a:ln w="9525">
            <a:noFill/>
            <a:miter lim="800000"/>
            <a:headEnd/>
            <a:tailEnd/>
          </a:ln>
        </p:spPr>
        <p:txBody>
          <a:bodyPr wrap="none" lIns="64291" tIns="32146" rIns="64291" bIns="32146">
            <a:spAutoFit/>
          </a:bodyPr>
          <a:lstStyle/>
          <a:p>
            <a:endParaRPr lang="en-US"/>
          </a:p>
        </p:txBody>
      </p:sp>
      <p:pic>
        <p:nvPicPr>
          <p:cNvPr id="4" name="Picture 3"/>
          <p:cNvPicPr>
            <a:picLocks noChangeAspect="1"/>
          </p:cNvPicPr>
          <p:nvPr/>
        </p:nvPicPr>
        <p:blipFill>
          <a:blip r:embed="rId4"/>
          <a:stretch>
            <a:fillRect/>
          </a:stretch>
        </p:blipFill>
        <p:spPr>
          <a:xfrm>
            <a:off x="1556059" y="159793"/>
            <a:ext cx="2505120" cy="1113386"/>
          </a:xfrm>
          <a:prstGeom prst="rect">
            <a:avLst/>
          </a:prstGeom>
        </p:spPr>
      </p:pic>
      <p:pic>
        <p:nvPicPr>
          <p:cNvPr id="5" name="Picture 4"/>
          <p:cNvPicPr>
            <a:picLocks noChangeAspect="1"/>
          </p:cNvPicPr>
          <p:nvPr/>
        </p:nvPicPr>
        <p:blipFill>
          <a:blip r:embed="rId5"/>
          <a:stretch>
            <a:fillRect/>
          </a:stretch>
        </p:blipFill>
        <p:spPr>
          <a:xfrm>
            <a:off x="228878" y="170254"/>
            <a:ext cx="1237884" cy="112474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187" y="938817"/>
            <a:ext cx="9152687" cy="4729951"/>
          </a:xfrm>
          <a:prstGeom prst="rect">
            <a:avLst/>
          </a:prstGeom>
        </p:spPr>
      </p:pic>
      <p:sp>
        <p:nvSpPr>
          <p:cNvPr id="2" name="Rectangle 1"/>
          <p:cNvSpPr/>
          <p:nvPr/>
        </p:nvSpPr>
        <p:spPr>
          <a:xfrm>
            <a:off x="513645" y="2446638"/>
            <a:ext cx="1402158" cy="24495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07950" y="5643563"/>
            <a:ext cx="8920163" cy="1200150"/>
          </a:xfrm>
          <a:prstGeom prst="rect">
            <a:avLst/>
          </a:prstGeom>
          <a:ln w="19050">
            <a:solidFill>
              <a:schemeClr val="accent6"/>
            </a:solidFill>
          </a:ln>
        </p:spPr>
        <p:txBody>
          <a:bodyPr>
            <a:spAutoFit/>
          </a:bodyPr>
          <a:lstStyle/>
          <a:p>
            <a:pPr algn="just">
              <a:defRPr/>
            </a:pPr>
            <a:r>
              <a:rPr lang="en-US" b="1" dirty="0"/>
              <a:t>Cost effective </a:t>
            </a:r>
            <a:r>
              <a:rPr lang="en-US" b="1" dirty="0" smtClean="0"/>
              <a:t>measures </a:t>
            </a:r>
            <a:r>
              <a:rPr lang="en-US" b="1" dirty="0"/>
              <a:t>but with low </a:t>
            </a:r>
            <a:r>
              <a:rPr lang="en-US" b="1" dirty="0" smtClean="0"/>
              <a:t>NH</a:t>
            </a:r>
            <a:r>
              <a:rPr lang="en-US" b="1" baseline="-25000" dirty="0" smtClean="0"/>
              <a:t>3</a:t>
            </a:r>
            <a:r>
              <a:rPr lang="en-US" b="1" dirty="0" smtClean="0"/>
              <a:t> emissions</a:t>
            </a:r>
            <a:r>
              <a:rPr lang="lv-LV" b="1" dirty="0" smtClean="0"/>
              <a:t> </a:t>
            </a:r>
            <a:r>
              <a:rPr lang="lv-LV" b="1" dirty="0" err="1" smtClean="0"/>
              <a:t>reduction</a:t>
            </a:r>
            <a:r>
              <a:rPr lang="lv-LV" b="1" dirty="0" smtClean="0"/>
              <a:t> </a:t>
            </a:r>
            <a:r>
              <a:rPr lang="lv-LV" b="1" dirty="0" err="1" smtClean="0"/>
              <a:t>potential</a:t>
            </a:r>
            <a:r>
              <a:rPr lang="en-US" b="1" dirty="0" smtClean="0"/>
              <a:t>. </a:t>
            </a:r>
            <a:r>
              <a:rPr lang="en-US" dirty="0"/>
              <a:t>These measures are considered effective, but with little effect on reducing NH</a:t>
            </a:r>
            <a:r>
              <a:rPr lang="en-US" baseline="-25000" dirty="0"/>
              <a:t>3</a:t>
            </a:r>
            <a:r>
              <a:rPr lang="en-US" dirty="0"/>
              <a:t> emissions. In order to maximize the impact, the scope for increasing the </a:t>
            </a:r>
            <a:r>
              <a:rPr lang="lv-LV" dirty="0" err="1" smtClean="0"/>
              <a:t>number</a:t>
            </a:r>
            <a:r>
              <a:rPr lang="lv-LV" dirty="0" smtClean="0"/>
              <a:t> </a:t>
            </a:r>
            <a:r>
              <a:rPr lang="lv-LV" dirty="0" err="1" smtClean="0"/>
              <a:t>of</a:t>
            </a:r>
            <a:r>
              <a:rPr lang="lv-LV" dirty="0" smtClean="0"/>
              <a:t> </a:t>
            </a:r>
            <a:r>
              <a:rPr lang="en-US" dirty="0" smtClean="0"/>
              <a:t>target farm</a:t>
            </a:r>
            <a:r>
              <a:rPr lang="lv-LV" dirty="0" smtClean="0"/>
              <a:t>s</a:t>
            </a:r>
            <a:r>
              <a:rPr lang="en-US" dirty="0" smtClean="0"/>
              <a:t>, </a:t>
            </a:r>
            <a:r>
              <a:rPr lang="lv-LV" dirty="0" err="1" smtClean="0"/>
              <a:t>animals</a:t>
            </a:r>
            <a:r>
              <a:rPr lang="lv-LV" dirty="0" smtClean="0"/>
              <a:t>, </a:t>
            </a:r>
            <a:r>
              <a:rPr lang="en-US" dirty="0" smtClean="0"/>
              <a:t>the </a:t>
            </a:r>
            <a:r>
              <a:rPr lang="en-US" dirty="0"/>
              <a:t>target area </a:t>
            </a:r>
            <a:r>
              <a:rPr lang="en-US" dirty="0" smtClean="0"/>
              <a:t>should </a:t>
            </a:r>
            <a:r>
              <a:rPr lang="en-US" dirty="0"/>
              <a:t>be reviewed.</a:t>
            </a:r>
            <a:endParaRPr lang="en-GB" dirty="0"/>
          </a:p>
        </p:txBody>
      </p:sp>
      <p:sp>
        <p:nvSpPr>
          <p:cNvPr id="10" name="Rectangle 9"/>
          <p:cNvSpPr/>
          <p:nvPr/>
        </p:nvSpPr>
        <p:spPr>
          <a:xfrm>
            <a:off x="4818374" y="2421122"/>
            <a:ext cx="231775" cy="22320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7"/>
          <p:cNvPicPr>
            <a:picLocks noChangeAspect="1"/>
          </p:cNvPicPr>
          <p:nvPr/>
        </p:nvPicPr>
        <p:blipFill>
          <a:blip r:embed="rId3"/>
          <a:stretch>
            <a:fillRect/>
          </a:stretch>
        </p:blipFill>
        <p:spPr>
          <a:xfrm>
            <a:off x="0" y="71844"/>
            <a:ext cx="2053522" cy="912676"/>
          </a:xfrm>
          <a:prstGeom prst="rect">
            <a:avLst/>
          </a:prstGeom>
        </p:spPr>
      </p:pic>
      <p:sp>
        <p:nvSpPr>
          <p:cNvPr id="11" name="Title 1"/>
          <p:cNvSpPr>
            <a:spLocks noGrp="1"/>
          </p:cNvSpPr>
          <p:nvPr>
            <p:ph type="title"/>
          </p:nvPr>
        </p:nvSpPr>
        <p:spPr>
          <a:xfrm>
            <a:off x="1763688" y="168405"/>
            <a:ext cx="7580313" cy="836613"/>
          </a:xfrm>
        </p:spPr>
        <p:txBody>
          <a:bodyPr>
            <a:normAutofit fontScale="90000"/>
          </a:bodyPr>
          <a:lstStyle/>
          <a:p>
            <a:r>
              <a:rPr lang="lv-LV" altLang="en-US" sz="3200" b="1" dirty="0" err="1" smtClean="0"/>
              <a:t>Marginal</a:t>
            </a:r>
            <a:r>
              <a:rPr lang="lv-LV" altLang="en-US" sz="3200" b="1" dirty="0" smtClean="0"/>
              <a:t> </a:t>
            </a:r>
            <a:r>
              <a:rPr lang="lv-LV" altLang="en-US" sz="3200" b="1" dirty="0" err="1" smtClean="0"/>
              <a:t>Abatement</a:t>
            </a:r>
            <a:r>
              <a:rPr lang="lv-LV" altLang="en-US" sz="3200" b="1" dirty="0" smtClean="0"/>
              <a:t> </a:t>
            </a:r>
            <a:r>
              <a:rPr lang="lv-LV" altLang="en-US" sz="3200" b="1" dirty="0" err="1" smtClean="0"/>
              <a:t>Cost</a:t>
            </a:r>
            <a:r>
              <a:rPr lang="lv-LV" altLang="en-US" sz="3200" b="1" dirty="0" smtClean="0"/>
              <a:t> </a:t>
            </a:r>
            <a:r>
              <a:rPr lang="lv-LV" altLang="en-US" sz="3200" b="1" dirty="0" err="1" smtClean="0"/>
              <a:t>Curve</a:t>
            </a:r>
            <a:r>
              <a:rPr lang="lv-LV" altLang="en-US" sz="3200" b="1" dirty="0" smtClean="0"/>
              <a:t> (MACC) </a:t>
            </a:r>
            <a:r>
              <a:rPr lang="lv-LV" altLang="en-US" sz="3200" b="1" dirty="0" err="1" smtClean="0"/>
              <a:t>for</a:t>
            </a:r>
            <a:r>
              <a:rPr lang="lv-LV" altLang="en-US" sz="3200" b="1" dirty="0" smtClean="0"/>
              <a:t> </a:t>
            </a:r>
            <a:r>
              <a:rPr lang="lv-LV" altLang="en-US" sz="3200" b="1" dirty="0" err="1" smtClean="0"/>
              <a:t>ammonia</a:t>
            </a:r>
            <a:r>
              <a:rPr lang="lv-LV" altLang="en-US" sz="3200" b="1" dirty="0" smtClean="0"/>
              <a:t> </a:t>
            </a:r>
            <a:r>
              <a:rPr lang="lv-LV" altLang="en-US" sz="3200" b="1" dirty="0" err="1" smtClean="0"/>
              <a:t>emissions</a:t>
            </a:r>
            <a:r>
              <a:rPr lang="lv-LV" altLang="en-US" sz="3200" b="1" dirty="0" smtClean="0"/>
              <a:t> </a:t>
            </a:r>
            <a:r>
              <a:rPr lang="lv-LV" altLang="en-US" sz="3200" b="1" dirty="0" err="1" smtClean="0"/>
              <a:t>reducing</a:t>
            </a:r>
            <a:r>
              <a:rPr lang="lv-LV" altLang="en-US" sz="3200" b="1" dirty="0" smtClean="0"/>
              <a:t> </a:t>
            </a:r>
            <a:r>
              <a:rPr lang="lv-LV" altLang="en-US" sz="3200" b="1" dirty="0" err="1" smtClean="0"/>
              <a:t>measures</a:t>
            </a:r>
            <a:r>
              <a:rPr lang="lv-LV" altLang="en-US" sz="3200" b="1" dirty="0" smtClean="0"/>
              <a:t> </a:t>
            </a:r>
            <a:endParaRPr lang="en-US" altLang="en-US" sz="3200" b="1" dirty="0" smtClean="0"/>
          </a:p>
        </p:txBody>
      </p:sp>
    </p:spTree>
    <p:extLst>
      <p:ext uri="{BB962C8B-B14F-4D97-AF65-F5344CB8AC3E}">
        <p14:creationId xmlns:p14="http://schemas.microsoft.com/office/powerpoint/2010/main" val="106946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687" y="913612"/>
            <a:ext cx="9152687" cy="4729951"/>
          </a:xfrm>
          <a:prstGeom prst="rect">
            <a:avLst/>
          </a:prstGeom>
        </p:spPr>
      </p:pic>
      <p:sp>
        <p:nvSpPr>
          <p:cNvPr id="14339" name="Title 1"/>
          <p:cNvSpPr>
            <a:spLocks noGrp="1"/>
          </p:cNvSpPr>
          <p:nvPr>
            <p:ph type="title"/>
          </p:nvPr>
        </p:nvSpPr>
        <p:spPr>
          <a:xfrm>
            <a:off x="1692275" y="98425"/>
            <a:ext cx="7580313" cy="836613"/>
          </a:xfrm>
        </p:spPr>
        <p:txBody>
          <a:bodyPr>
            <a:normAutofit fontScale="90000"/>
          </a:bodyPr>
          <a:lstStyle/>
          <a:p>
            <a:r>
              <a:rPr lang="lv-LV" altLang="en-US" sz="3200" b="1" dirty="0" err="1"/>
              <a:t>Marginal</a:t>
            </a:r>
            <a:r>
              <a:rPr lang="lv-LV" altLang="en-US" sz="3200" b="1" dirty="0"/>
              <a:t> </a:t>
            </a:r>
            <a:r>
              <a:rPr lang="lv-LV" altLang="en-US" sz="3200" b="1" dirty="0" err="1"/>
              <a:t>Abatement</a:t>
            </a:r>
            <a:r>
              <a:rPr lang="lv-LV" altLang="en-US" sz="3200" b="1" dirty="0"/>
              <a:t> </a:t>
            </a:r>
            <a:r>
              <a:rPr lang="lv-LV" altLang="en-US" sz="3200" b="1" dirty="0" err="1"/>
              <a:t>Cost</a:t>
            </a:r>
            <a:r>
              <a:rPr lang="lv-LV" altLang="en-US" sz="3200" b="1" dirty="0"/>
              <a:t> </a:t>
            </a:r>
            <a:r>
              <a:rPr lang="lv-LV" altLang="en-US" sz="3200" b="1" dirty="0" err="1"/>
              <a:t>Curve</a:t>
            </a:r>
            <a:r>
              <a:rPr lang="lv-LV" altLang="en-US" sz="3200" b="1" dirty="0"/>
              <a:t> (MACC) </a:t>
            </a:r>
            <a:r>
              <a:rPr lang="lv-LV" altLang="en-US" sz="3200" b="1" dirty="0" err="1"/>
              <a:t>for</a:t>
            </a:r>
            <a:r>
              <a:rPr lang="lv-LV" altLang="en-US" sz="3200" b="1" dirty="0"/>
              <a:t> </a:t>
            </a:r>
            <a:r>
              <a:rPr lang="lv-LV" altLang="en-US" sz="3200" b="1" dirty="0" err="1"/>
              <a:t>ammonia</a:t>
            </a:r>
            <a:r>
              <a:rPr lang="lv-LV" altLang="en-US" sz="3200" b="1" dirty="0"/>
              <a:t> </a:t>
            </a:r>
            <a:r>
              <a:rPr lang="lv-LV" altLang="en-US" sz="3200" b="1" dirty="0" err="1"/>
              <a:t>emissions</a:t>
            </a:r>
            <a:r>
              <a:rPr lang="lv-LV" altLang="en-US" sz="3200" b="1" dirty="0"/>
              <a:t> </a:t>
            </a:r>
            <a:r>
              <a:rPr lang="lv-LV" altLang="en-US" sz="3200" b="1" dirty="0" err="1"/>
              <a:t>reducing</a:t>
            </a:r>
            <a:r>
              <a:rPr lang="lv-LV" altLang="en-US" sz="3200" b="1" dirty="0"/>
              <a:t> </a:t>
            </a:r>
            <a:r>
              <a:rPr lang="lv-LV" altLang="en-US" sz="3200" b="1" dirty="0" err="1"/>
              <a:t>measures</a:t>
            </a:r>
            <a:r>
              <a:rPr lang="lv-LV" altLang="en-US" sz="3200" b="1" dirty="0"/>
              <a:t> </a:t>
            </a:r>
            <a:endParaRPr lang="en-US" altLang="en-US" sz="3200" b="1" dirty="0" smtClean="0"/>
          </a:p>
        </p:txBody>
      </p:sp>
      <p:sp>
        <p:nvSpPr>
          <p:cNvPr id="2" name="Rectangle 1"/>
          <p:cNvSpPr/>
          <p:nvPr/>
        </p:nvSpPr>
        <p:spPr>
          <a:xfrm>
            <a:off x="5705101" y="1422131"/>
            <a:ext cx="360660" cy="281463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07950" y="5643563"/>
            <a:ext cx="8920163" cy="1200329"/>
          </a:xfrm>
          <a:prstGeom prst="rect">
            <a:avLst/>
          </a:prstGeom>
          <a:ln w="19050">
            <a:solidFill>
              <a:schemeClr val="accent4"/>
            </a:solidFill>
          </a:ln>
        </p:spPr>
        <p:txBody>
          <a:bodyPr>
            <a:spAutoFit/>
          </a:bodyPr>
          <a:lstStyle/>
          <a:p>
            <a:pPr algn="just">
              <a:defRPr/>
            </a:pPr>
            <a:r>
              <a:rPr lang="en-US" b="1" dirty="0"/>
              <a:t>Measures that are cost-inefficient but with high NH</a:t>
            </a:r>
            <a:r>
              <a:rPr lang="en-US" b="1" baseline="-25000" dirty="0"/>
              <a:t>3</a:t>
            </a:r>
            <a:r>
              <a:rPr lang="en-US" b="1" dirty="0"/>
              <a:t> reduction potential. </a:t>
            </a:r>
            <a:r>
              <a:rPr lang="en-US" dirty="0"/>
              <a:t>These measures are considered to be economically inefficient but very effective from the environmental point of view as they have a significant impact on reducing NH</a:t>
            </a:r>
            <a:r>
              <a:rPr lang="en-US" baseline="-25000" dirty="0"/>
              <a:t>3</a:t>
            </a:r>
            <a:r>
              <a:rPr lang="en-US" dirty="0"/>
              <a:t> emissions. Therefore, financial support to farms is needed to facilitate the practical implementation of these measures.</a:t>
            </a:r>
            <a:endParaRPr lang="en-GB" dirty="0"/>
          </a:p>
        </p:txBody>
      </p:sp>
      <p:sp>
        <p:nvSpPr>
          <p:cNvPr id="10" name="Rectangle 9"/>
          <p:cNvSpPr/>
          <p:nvPr/>
        </p:nvSpPr>
        <p:spPr>
          <a:xfrm>
            <a:off x="5254251" y="1422132"/>
            <a:ext cx="307454" cy="29067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6641725" y="1422131"/>
            <a:ext cx="360139" cy="24479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8009977" y="1076056"/>
            <a:ext cx="432048" cy="24479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10"/>
          <p:cNvPicPr>
            <a:picLocks noChangeAspect="1"/>
          </p:cNvPicPr>
          <p:nvPr/>
        </p:nvPicPr>
        <p:blipFill>
          <a:blip r:embed="rId3"/>
          <a:stretch>
            <a:fillRect/>
          </a:stretch>
        </p:blipFill>
        <p:spPr>
          <a:xfrm>
            <a:off x="0" y="71844"/>
            <a:ext cx="2053522" cy="912676"/>
          </a:xfrm>
          <a:prstGeom prst="rect">
            <a:avLst/>
          </a:prstGeom>
        </p:spPr>
      </p:pic>
    </p:spTree>
    <p:extLst>
      <p:ext uri="{BB962C8B-B14F-4D97-AF65-F5344CB8AC3E}">
        <p14:creationId xmlns:p14="http://schemas.microsoft.com/office/powerpoint/2010/main" val="71262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53522" y="122154"/>
            <a:ext cx="7236296" cy="812056"/>
          </a:xfrm>
        </p:spPr>
        <p:txBody>
          <a:bodyPr>
            <a:noAutofit/>
          </a:bodyPr>
          <a:lstStyle/>
          <a:p>
            <a:r>
              <a:rPr lang="lv-LV" sz="3600" b="1" dirty="0" err="1" smtClean="0"/>
              <a:t>Conclusions</a:t>
            </a:r>
            <a:endParaRPr lang="lv-LV" sz="3600" b="1" dirty="0"/>
          </a:p>
        </p:txBody>
      </p:sp>
      <p:pic>
        <p:nvPicPr>
          <p:cNvPr id="8" name="Picture 7"/>
          <p:cNvPicPr>
            <a:picLocks noChangeAspect="1"/>
          </p:cNvPicPr>
          <p:nvPr/>
        </p:nvPicPr>
        <p:blipFill>
          <a:blip r:embed="rId2"/>
          <a:stretch>
            <a:fillRect/>
          </a:stretch>
        </p:blipFill>
        <p:spPr>
          <a:xfrm>
            <a:off x="0" y="71844"/>
            <a:ext cx="2053522" cy="912676"/>
          </a:xfrm>
          <a:prstGeom prst="rect">
            <a:avLst/>
          </a:prstGeom>
        </p:spPr>
      </p:pic>
      <p:sp>
        <p:nvSpPr>
          <p:cNvPr id="9" name="Content Placeholder 2"/>
          <p:cNvSpPr>
            <a:spLocks noGrp="1"/>
          </p:cNvSpPr>
          <p:nvPr>
            <p:ph idx="1"/>
          </p:nvPr>
        </p:nvSpPr>
        <p:spPr>
          <a:xfrm>
            <a:off x="179512" y="1113538"/>
            <a:ext cx="8712968" cy="5734469"/>
          </a:xfrm>
        </p:spPr>
        <p:txBody>
          <a:bodyPr>
            <a:normAutofit lnSpcReduction="10000"/>
          </a:bodyPr>
          <a:lstStyle/>
          <a:p>
            <a:pPr algn="just"/>
            <a:r>
              <a:rPr lang="en-US" sz="2400" dirty="0"/>
              <a:t>Latvian farmers as a whole are ready to move more actively towards climate and environmentally friendly agriculture by introducing various measures on their farms. However, there are currently many technological, environmental, economic and social constraints that hinder the practical implementation of measures on farms</a:t>
            </a:r>
            <a:r>
              <a:rPr lang="en-US" sz="2400" dirty="0" smtClean="0"/>
              <a:t>.</a:t>
            </a:r>
            <a:endParaRPr lang="lv-LV" sz="2400" dirty="0" smtClean="0"/>
          </a:p>
          <a:p>
            <a:pPr algn="just"/>
            <a:r>
              <a:rPr lang="en-US" sz="2400" dirty="0"/>
              <a:t>Detailed evaluation of ammonia emission reduction measures - cost-effectiveness calculations, calculations of emission reduction potential, allow the evaluated measures to be grouped according to their priority</a:t>
            </a:r>
            <a:r>
              <a:rPr lang="en-US" sz="2400" dirty="0" smtClean="0"/>
              <a:t>:</a:t>
            </a:r>
            <a:endParaRPr lang="lv-LV" sz="2400" dirty="0" smtClean="0"/>
          </a:p>
          <a:p>
            <a:pPr lvl="1" algn="just"/>
            <a:r>
              <a:rPr lang="en-US" sz="2400" dirty="0">
                <a:latin typeface="Calibri" panose="020F0502020204030204" pitchFamily="34" charset="0"/>
                <a:ea typeface="Calibri" panose="020F0502020204030204" pitchFamily="34" charset="0"/>
                <a:cs typeface="Times New Roman" panose="02020603050405020304" pitchFamily="18" charset="0"/>
              </a:rPr>
              <a:t>Cost effective measures with high NH</a:t>
            </a:r>
            <a:r>
              <a:rPr lang="en-US" sz="2400" baseline="-25000" dirty="0">
                <a:latin typeface="Calibri" panose="020F0502020204030204" pitchFamily="34" charset="0"/>
                <a:ea typeface="Calibri" panose="020F0502020204030204" pitchFamily="34" charset="0"/>
                <a:cs typeface="Times New Roman" panose="02020603050405020304" pitchFamily="18" charset="0"/>
              </a:rPr>
              <a:t>3</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lv-LV" sz="2400" dirty="0" err="1">
                <a:latin typeface="Calibri" panose="020F0502020204030204" pitchFamily="34" charset="0"/>
                <a:ea typeface="Calibri" panose="020F0502020204030204" pitchFamily="34" charset="0"/>
                <a:cs typeface="Times New Roman" panose="02020603050405020304" pitchFamily="18" charset="0"/>
              </a:rPr>
              <a:t>emissions</a:t>
            </a:r>
            <a:r>
              <a:rPr lang="lv-LV"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reduction </a:t>
            </a:r>
            <a:r>
              <a:rPr lang="en-US" sz="2400" dirty="0" smtClean="0">
                <a:latin typeface="Calibri" panose="020F0502020204030204" pitchFamily="34" charset="0"/>
                <a:ea typeface="Calibri" panose="020F0502020204030204" pitchFamily="34" charset="0"/>
                <a:cs typeface="Times New Roman" panose="02020603050405020304" pitchFamily="18" charset="0"/>
              </a:rPr>
              <a:t>potential</a:t>
            </a:r>
            <a:r>
              <a:rPr lang="lv-LV" sz="2400" dirty="0" smtClean="0">
                <a:latin typeface="Calibri" panose="020F0502020204030204" pitchFamily="34" charset="0"/>
                <a:ea typeface="Calibri" panose="020F0502020204030204" pitchFamily="34" charset="0"/>
                <a:cs typeface="Times New Roman" panose="02020603050405020304" pitchFamily="18" charset="0"/>
              </a:rPr>
              <a:t>;</a:t>
            </a:r>
          </a:p>
          <a:p>
            <a:pPr lvl="1" algn="just"/>
            <a:r>
              <a:rPr lang="en-US" sz="2400" dirty="0"/>
              <a:t>Cost effective measures but with low NH</a:t>
            </a:r>
            <a:r>
              <a:rPr lang="en-US" sz="2400" baseline="-25000" dirty="0"/>
              <a:t>3</a:t>
            </a:r>
            <a:r>
              <a:rPr lang="en-US" sz="2400" dirty="0"/>
              <a:t> emissions</a:t>
            </a:r>
            <a:r>
              <a:rPr lang="lv-LV" sz="2400" dirty="0"/>
              <a:t> </a:t>
            </a:r>
            <a:r>
              <a:rPr lang="lv-LV" sz="2400" dirty="0" err="1"/>
              <a:t>reduction</a:t>
            </a:r>
            <a:r>
              <a:rPr lang="lv-LV" sz="2400" dirty="0"/>
              <a:t> </a:t>
            </a:r>
            <a:r>
              <a:rPr lang="lv-LV" sz="2400" dirty="0" err="1" smtClean="0"/>
              <a:t>potential</a:t>
            </a:r>
            <a:r>
              <a:rPr lang="lv-LV" sz="2400" dirty="0" smtClean="0"/>
              <a:t>;</a:t>
            </a:r>
          </a:p>
          <a:p>
            <a:pPr lvl="1" algn="just"/>
            <a:r>
              <a:rPr lang="en-US" sz="2400" dirty="0"/>
              <a:t>Measures that are cost-inefficient but with high NH</a:t>
            </a:r>
            <a:r>
              <a:rPr lang="en-US" sz="2400" baseline="-25000" dirty="0"/>
              <a:t>3</a:t>
            </a:r>
            <a:r>
              <a:rPr lang="en-US" sz="2400" dirty="0"/>
              <a:t> reduction </a:t>
            </a:r>
            <a:r>
              <a:rPr lang="en-US" sz="2400" dirty="0" smtClean="0"/>
              <a:t>potential</a:t>
            </a:r>
            <a:r>
              <a:rPr lang="lv-LV" sz="2400" dirty="0" smtClean="0"/>
              <a:t>.</a:t>
            </a:r>
          </a:p>
          <a:p>
            <a:pPr lvl="1" algn="just"/>
            <a:endParaRPr lang="en-US" sz="2000" dirty="0"/>
          </a:p>
        </p:txBody>
      </p:sp>
    </p:spTree>
    <p:extLst>
      <p:ext uri="{BB962C8B-B14F-4D97-AF65-F5344CB8AC3E}">
        <p14:creationId xmlns:p14="http://schemas.microsoft.com/office/powerpoint/2010/main" val="336264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6712"/>
            <a:ext cx="9175296" cy="6021288"/>
          </a:xfrm>
          <a:prstGeom prst="rect">
            <a:avLst/>
          </a:prstGeom>
        </p:spPr>
      </p:pic>
      <p:sp>
        <p:nvSpPr>
          <p:cNvPr id="2" name="Title 1"/>
          <p:cNvSpPr>
            <a:spLocks noGrp="1"/>
          </p:cNvSpPr>
          <p:nvPr>
            <p:ph type="title"/>
          </p:nvPr>
        </p:nvSpPr>
        <p:spPr>
          <a:xfrm>
            <a:off x="472848" y="188640"/>
            <a:ext cx="8229600" cy="1143000"/>
          </a:xfrm>
          <a:solidFill>
            <a:schemeClr val="bg1"/>
          </a:solidFill>
          <a:ln>
            <a:solidFill>
              <a:schemeClr val="accent3"/>
            </a:solidFill>
          </a:ln>
        </p:spPr>
        <p:txBody>
          <a:bodyPr/>
          <a:lstStyle/>
          <a:p>
            <a:r>
              <a:rPr lang="lv-LV" b="1" dirty="0" smtClean="0">
                <a:latin typeface="Calibri" pitchFamily="34" charset="0"/>
              </a:rPr>
              <a:t>Thank You </a:t>
            </a:r>
            <a:r>
              <a:rPr lang="lv-LV" b="1" dirty="0" err="1" smtClean="0">
                <a:latin typeface="Calibri" pitchFamily="34" charset="0"/>
              </a:rPr>
              <a:t>for</a:t>
            </a:r>
            <a:r>
              <a:rPr lang="lv-LV" b="1" dirty="0" smtClean="0">
                <a:latin typeface="Calibri" pitchFamily="34" charset="0"/>
              </a:rPr>
              <a:t> </a:t>
            </a:r>
            <a:r>
              <a:rPr lang="lv-LV" b="1" dirty="0" err="1" smtClean="0">
                <a:latin typeface="Calibri" pitchFamily="34" charset="0"/>
              </a:rPr>
              <a:t>Your</a:t>
            </a:r>
            <a:r>
              <a:rPr lang="lv-LV" b="1" dirty="0" smtClean="0">
                <a:latin typeface="Calibri" pitchFamily="34" charset="0"/>
              </a:rPr>
              <a:t> </a:t>
            </a:r>
            <a:r>
              <a:rPr lang="lv-LV" b="1" dirty="0" err="1" smtClean="0">
                <a:latin typeface="Calibri" pitchFamily="34" charset="0"/>
              </a:rPr>
              <a:t>attention</a:t>
            </a:r>
            <a:r>
              <a:rPr lang="lv-LV" b="1" dirty="0" smtClean="0">
                <a:latin typeface="Calibri" pitchFamily="34" charset="0"/>
              </a:rPr>
              <a:t>!</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200" y="-9993"/>
            <a:ext cx="7200800" cy="936104"/>
          </a:xfrm>
        </p:spPr>
        <p:txBody>
          <a:bodyPr>
            <a:noAutofit/>
          </a:bodyPr>
          <a:lstStyle/>
          <a:p>
            <a:r>
              <a:rPr lang="lv-LV" sz="3600" b="1" dirty="0" err="1" smtClean="0">
                <a:latin typeface="Calibri" pitchFamily="34" charset="0"/>
              </a:rPr>
              <a:t>Topicality</a:t>
            </a:r>
            <a:endParaRPr lang="en-US" sz="3600" b="1" dirty="0">
              <a:latin typeface="Calibri" pitchFamily="34" charset="0"/>
            </a:endParaRPr>
          </a:p>
        </p:txBody>
      </p:sp>
      <p:pic>
        <p:nvPicPr>
          <p:cNvPr id="9" name="Picture 8"/>
          <p:cNvPicPr>
            <a:picLocks noChangeAspect="1"/>
          </p:cNvPicPr>
          <p:nvPr/>
        </p:nvPicPr>
        <p:blipFill>
          <a:blip r:embed="rId2"/>
          <a:stretch>
            <a:fillRect/>
          </a:stretch>
        </p:blipFill>
        <p:spPr>
          <a:xfrm>
            <a:off x="107504" y="31684"/>
            <a:ext cx="2053522" cy="912676"/>
          </a:xfrm>
          <a:prstGeom prst="rect">
            <a:avLst/>
          </a:prstGeom>
        </p:spPr>
      </p:pic>
      <p:graphicFrame>
        <p:nvGraphicFramePr>
          <p:cNvPr id="12" name="Satura vietturis 6"/>
          <p:cNvGraphicFramePr>
            <a:graphicFrameLocks noGrp="1"/>
          </p:cNvGraphicFramePr>
          <p:nvPr>
            <p:ph idx="1"/>
            <p:extLst>
              <p:ext uri="{D42A27DB-BD31-4B8C-83A1-F6EECF244321}">
                <p14:modId xmlns:p14="http://schemas.microsoft.com/office/powerpoint/2010/main" val="2623096470"/>
              </p:ext>
            </p:extLst>
          </p:nvPr>
        </p:nvGraphicFramePr>
        <p:xfrm>
          <a:off x="251520" y="1268760"/>
          <a:ext cx="547260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ma 8"/>
          <p:cNvGraphicFramePr/>
          <p:nvPr>
            <p:extLst>
              <p:ext uri="{D42A27DB-BD31-4B8C-83A1-F6EECF244321}">
                <p14:modId xmlns:p14="http://schemas.microsoft.com/office/powerpoint/2010/main" val="3337824668"/>
              </p:ext>
            </p:extLst>
          </p:nvPr>
        </p:nvGraphicFramePr>
        <p:xfrm>
          <a:off x="125224" y="4941168"/>
          <a:ext cx="5112568" cy="2002419"/>
        </p:xfrm>
        <a:graphic>
          <a:graphicData uri="http://schemas.openxmlformats.org/drawingml/2006/chart">
            <c:chart xmlns:c="http://schemas.openxmlformats.org/drawingml/2006/chart" xmlns:r="http://schemas.openxmlformats.org/officeDocument/2006/relationships" r:id="rId4"/>
          </a:graphicData>
        </a:graphic>
      </p:graphicFrame>
      <p:sp>
        <p:nvSpPr>
          <p:cNvPr id="7" name="Down Arrow 6"/>
          <p:cNvSpPr/>
          <p:nvPr/>
        </p:nvSpPr>
        <p:spPr>
          <a:xfrm>
            <a:off x="2411760" y="5013176"/>
            <a:ext cx="432048" cy="288032"/>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36096" y="2162180"/>
            <a:ext cx="3456384" cy="2677656"/>
          </a:xfrm>
          <a:prstGeom prst="rect">
            <a:avLst/>
          </a:prstGeom>
          <a:ln>
            <a:solidFill>
              <a:schemeClr val="accent6"/>
            </a:solidFill>
          </a:ln>
        </p:spPr>
        <p:txBody>
          <a:bodyPr wrap="square">
            <a:spAutoFit/>
          </a:bodyPr>
          <a:lstStyle/>
          <a:p>
            <a:pPr algn="ctr"/>
            <a:r>
              <a:rPr lang="en-GB" sz="2400" dirty="0"/>
              <a:t>86% of ammonia emissions come from </a:t>
            </a:r>
            <a:r>
              <a:rPr lang="en-GB" sz="2400" dirty="0" smtClean="0"/>
              <a:t>agriculture</a:t>
            </a:r>
            <a:r>
              <a:rPr lang="lv-LV" sz="2400" dirty="0" smtClean="0"/>
              <a:t>, </a:t>
            </a:r>
            <a:r>
              <a:rPr lang="lv-LV" sz="2400" dirty="0" err="1" smtClean="0"/>
              <a:t>therefore</a:t>
            </a:r>
            <a:r>
              <a:rPr lang="lv-LV" sz="2400" dirty="0" smtClean="0"/>
              <a:t> m</a:t>
            </a:r>
            <a:r>
              <a:rPr lang="en-GB" sz="2400" dirty="0" err="1" smtClean="0"/>
              <a:t>easures</a:t>
            </a:r>
            <a:r>
              <a:rPr lang="lv-LV" sz="2400" dirty="0" smtClean="0"/>
              <a:t> </a:t>
            </a:r>
            <a:r>
              <a:rPr lang="lv-LV" sz="2400" dirty="0" err="1" smtClean="0"/>
              <a:t>for</a:t>
            </a:r>
            <a:r>
              <a:rPr lang="lv-LV" sz="2400" dirty="0" smtClean="0"/>
              <a:t> </a:t>
            </a:r>
            <a:r>
              <a:rPr lang="lv-LV" sz="2400" dirty="0" err="1" smtClean="0"/>
              <a:t>ammonia</a:t>
            </a:r>
            <a:r>
              <a:rPr lang="lv-LV" sz="2400" dirty="0" smtClean="0"/>
              <a:t> </a:t>
            </a:r>
            <a:r>
              <a:rPr lang="lv-LV" sz="2400" dirty="0" err="1" smtClean="0"/>
              <a:t>emissions</a:t>
            </a:r>
            <a:r>
              <a:rPr lang="lv-LV" sz="2400" dirty="0" smtClean="0"/>
              <a:t> </a:t>
            </a:r>
            <a:r>
              <a:rPr lang="lv-LV" sz="2400" dirty="0" err="1" smtClean="0"/>
              <a:t>reducing</a:t>
            </a:r>
            <a:r>
              <a:rPr lang="lv-LV" sz="2400" dirty="0" smtClean="0"/>
              <a:t> </a:t>
            </a:r>
            <a:r>
              <a:rPr lang="en-GB" sz="2400" dirty="0" smtClean="0"/>
              <a:t>must be </a:t>
            </a:r>
            <a:r>
              <a:rPr lang="en-GB" sz="2400" dirty="0"/>
              <a:t>targeted </a:t>
            </a:r>
            <a:r>
              <a:rPr lang="lv-LV" sz="2400" dirty="0" smtClean="0"/>
              <a:t>to</a:t>
            </a:r>
            <a:r>
              <a:rPr lang="en-GB" sz="2400" dirty="0" smtClean="0"/>
              <a:t> </a:t>
            </a:r>
            <a:r>
              <a:rPr lang="en-GB" sz="2400" dirty="0"/>
              <a:t>the agricultural </a:t>
            </a:r>
            <a:r>
              <a:rPr lang="en-GB" sz="2400" dirty="0" smtClean="0"/>
              <a:t>sector</a:t>
            </a:r>
            <a:r>
              <a:rPr lang="lv-LV" sz="2400" dirty="0" smtClean="0"/>
              <a:t>.</a:t>
            </a:r>
            <a:endParaRPr lang="en-GB" sz="2400" dirty="0"/>
          </a:p>
        </p:txBody>
      </p:sp>
      <p:sp>
        <p:nvSpPr>
          <p:cNvPr id="14" name="Right Arrow 13"/>
          <p:cNvSpPr/>
          <p:nvPr/>
        </p:nvSpPr>
        <p:spPr>
          <a:xfrm>
            <a:off x="4932040" y="3140968"/>
            <a:ext cx="360040" cy="36004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263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35573"/>
            <a:ext cx="7168986" cy="3848839"/>
          </a:xfrm>
          <a:prstGeom prst="rect">
            <a:avLst/>
          </a:prstGeom>
          <a:noFill/>
        </p:spPr>
      </p:pic>
      <p:sp>
        <p:nvSpPr>
          <p:cNvPr id="5" name="Title 1"/>
          <p:cNvSpPr txBox="1">
            <a:spLocks/>
          </p:cNvSpPr>
          <p:nvPr/>
        </p:nvSpPr>
        <p:spPr>
          <a:xfrm>
            <a:off x="1835696" y="22020"/>
            <a:ext cx="72008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err="1" smtClean="0">
                <a:latin typeface="Calibri" pitchFamily="34" charset="0"/>
              </a:rPr>
              <a:t>Topicality</a:t>
            </a:r>
            <a:endParaRPr lang="en-US" sz="3600" b="1" dirty="0">
              <a:latin typeface="Calibri" pitchFamily="34" charset="0"/>
            </a:endParaRPr>
          </a:p>
        </p:txBody>
      </p:sp>
      <p:pic>
        <p:nvPicPr>
          <p:cNvPr id="6" name="Picture 5"/>
          <p:cNvPicPr>
            <a:picLocks noChangeAspect="1"/>
          </p:cNvPicPr>
          <p:nvPr/>
        </p:nvPicPr>
        <p:blipFill>
          <a:blip r:embed="rId3"/>
          <a:stretch>
            <a:fillRect/>
          </a:stretch>
        </p:blipFill>
        <p:spPr>
          <a:xfrm>
            <a:off x="107504" y="31684"/>
            <a:ext cx="2053522" cy="912676"/>
          </a:xfrm>
          <a:prstGeom prst="rect">
            <a:avLst/>
          </a:prstGeom>
        </p:spPr>
      </p:pic>
      <p:sp>
        <p:nvSpPr>
          <p:cNvPr id="7" name="Rectangle 6"/>
          <p:cNvSpPr/>
          <p:nvPr/>
        </p:nvSpPr>
        <p:spPr>
          <a:xfrm>
            <a:off x="1953032" y="909266"/>
            <a:ext cx="6966127" cy="369332"/>
          </a:xfrm>
          <a:prstGeom prst="rect">
            <a:avLst/>
          </a:prstGeom>
        </p:spPr>
        <p:txBody>
          <a:bodyPr wrap="square">
            <a:spAutoFit/>
          </a:bodyPr>
          <a:lstStyle/>
          <a:p>
            <a:r>
              <a:rPr lang="en-GB" b="1" dirty="0"/>
              <a:t>Ammonia </a:t>
            </a:r>
            <a:r>
              <a:rPr lang="en-GB" b="1" dirty="0" smtClean="0"/>
              <a:t>emission</a:t>
            </a:r>
            <a:r>
              <a:rPr lang="lv-LV" b="1" dirty="0" smtClean="0"/>
              <a:t>s</a:t>
            </a:r>
            <a:r>
              <a:rPr lang="en-GB" b="1" dirty="0" smtClean="0"/>
              <a:t> </a:t>
            </a:r>
            <a:r>
              <a:rPr lang="en-GB" b="1" dirty="0"/>
              <a:t>projections with current policy</a:t>
            </a:r>
          </a:p>
        </p:txBody>
      </p:sp>
      <p:sp>
        <p:nvSpPr>
          <p:cNvPr id="8" name="Rectangle 7"/>
          <p:cNvSpPr/>
          <p:nvPr/>
        </p:nvSpPr>
        <p:spPr>
          <a:xfrm>
            <a:off x="441719" y="5085184"/>
            <a:ext cx="8568952" cy="923330"/>
          </a:xfrm>
          <a:prstGeom prst="rect">
            <a:avLst/>
          </a:prstGeom>
          <a:ln>
            <a:solidFill>
              <a:schemeClr val="accent6"/>
            </a:solidFill>
          </a:ln>
        </p:spPr>
        <p:txBody>
          <a:bodyPr wrap="square">
            <a:spAutoFit/>
          </a:bodyPr>
          <a:lstStyle/>
          <a:p>
            <a:pPr algn="just"/>
            <a:r>
              <a:rPr lang="en-US" dirty="0"/>
              <a:t>Directive 2008/50/EC of the European Parliament and of the Council of 21 May 2008 on ambient air quality and cleaner air for </a:t>
            </a:r>
            <a:r>
              <a:rPr lang="en-US" dirty="0" smtClean="0"/>
              <a:t>Europe</a:t>
            </a:r>
            <a:r>
              <a:rPr lang="lv-LV" dirty="0"/>
              <a:t> sets </a:t>
            </a:r>
            <a:r>
              <a:rPr lang="lv-LV" dirty="0" err="1"/>
              <a:t>emission</a:t>
            </a:r>
            <a:r>
              <a:rPr lang="lv-LV" dirty="0"/>
              <a:t> </a:t>
            </a:r>
            <a:r>
              <a:rPr lang="lv-LV" dirty="0" err="1"/>
              <a:t>targets</a:t>
            </a:r>
            <a:r>
              <a:rPr lang="lv-LV" dirty="0"/>
              <a:t> </a:t>
            </a:r>
            <a:r>
              <a:rPr lang="lv-LV" dirty="0" err="1"/>
              <a:t>for</a:t>
            </a:r>
            <a:r>
              <a:rPr lang="lv-LV" dirty="0"/>
              <a:t> EU </a:t>
            </a:r>
            <a:r>
              <a:rPr lang="lv-LV" dirty="0" err="1"/>
              <a:t>Member</a:t>
            </a:r>
            <a:r>
              <a:rPr lang="lv-LV" dirty="0"/>
              <a:t> </a:t>
            </a:r>
            <a:r>
              <a:rPr lang="lv-LV" dirty="0" err="1"/>
              <a:t>States</a:t>
            </a:r>
            <a:r>
              <a:rPr lang="lv-LV" dirty="0"/>
              <a:t> </a:t>
            </a:r>
            <a:r>
              <a:rPr lang="lv-LV" dirty="0" err="1"/>
              <a:t>for</a:t>
            </a:r>
            <a:r>
              <a:rPr lang="lv-LV" dirty="0"/>
              <a:t> </a:t>
            </a:r>
            <a:r>
              <a:rPr lang="lv-LV" dirty="0" err="1" smtClean="0"/>
              <a:t>ammonia</a:t>
            </a:r>
            <a:r>
              <a:rPr lang="lv-LV" dirty="0" smtClean="0"/>
              <a:t> </a:t>
            </a:r>
            <a:r>
              <a:rPr lang="lv-LV" dirty="0" err="1" smtClean="0"/>
              <a:t>emissions</a:t>
            </a:r>
            <a:r>
              <a:rPr lang="lv-LV" dirty="0" smtClean="0"/>
              <a:t>.</a:t>
            </a:r>
            <a:endParaRPr lang="en-US" i="0" dirty="0">
              <a:effectLst/>
            </a:endParaRPr>
          </a:p>
        </p:txBody>
      </p:sp>
      <p:sp>
        <p:nvSpPr>
          <p:cNvPr id="10" name="Rectangle 9"/>
          <p:cNvSpPr/>
          <p:nvPr/>
        </p:nvSpPr>
        <p:spPr>
          <a:xfrm>
            <a:off x="405166" y="6075536"/>
            <a:ext cx="8605505" cy="646331"/>
          </a:xfrm>
          <a:prstGeom prst="rect">
            <a:avLst/>
          </a:prstGeom>
          <a:ln>
            <a:solidFill>
              <a:schemeClr val="accent6"/>
            </a:solidFill>
          </a:ln>
        </p:spPr>
        <p:txBody>
          <a:bodyPr wrap="square">
            <a:spAutoFit/>
          </a:bodyPr>
          <a:lstStyle/>
          <a:p>
            <a:r>
              <a:rPr lang="en-GB" dirty="0"/>
              <a:t>The following emission projections exceed the national targets for the reduction of ammonia </a:t>
            </a:r>
            <a:r>
              <a:rPr lang="en-GB" dirty="0" smtClean="0"/>
              <a:t>emissions</a:t>
            </a:r>
            <a:r>
              <a:rPr lang="lv-LV" dirty="0" smtClean="0"/>
              <a:t>.</a:t>
            </a:r>
            <a:endParaRPr lang="en-GB" dirty="0"/>
          </a:p>
        </p:txBody>
      </p:sp>
      <p:sp>
        <p:nvSpPr>
          <p:cNvPr id="11" name="Right Arrow 10"/>
          <p:cNvSpPr/>
          <p:nvPr/>
        </p:nvSpPr>
        <p:spPr>
          <a:xfrm>
            <a:off x="105595" y="5383048"/>
            <a:ext cx="326193" cy="32760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81679" y="6234899"/>
            <a:ext cx="326193" cy="32760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385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encrypted-tbn2.gstatic.com/images?q=tbn:ANd9GcQftXWy_-b4xQfctyjIin9yYbX5DP4duO-vyAulSI8kG7ppb3eoKg"/>
          <p:cNvPicPr>
            <a:picLocks noChangeAspect="1" noChangeArrowheads="1"/>
          </p:cNvPicPr>
          <p:nvPr/>
        </p:nvPicPr>
        <p:blipFill>
          <a:blip r:embed="rId2" cstate="print"/>
          <a:srcRect/>
          <a:stretch>
            <a:fillRect/>
          </a:stretch>
        </p:blipFill>
        <p:spPr bwMode="auto">
          <a:xfrm>
            <a:off x="1" y="3286100"/>
            <a:ext cx="5382861" cy="3571900"/>
          </a:xfrm>
          <a:prstGeom prst="rect">
            <a:avLst/>
          </a:prstGeom>
          <a:noFill/>
        </p:spPr>
      </p:pic>
      <p:pic>
        <p:nvPicPr>
          <p:cNvPr id="4" name="Picture 4" descr="http://cltampa.com/binary/53c6/1304964961-feedlot-cattle.jpg"/>
          <p:cNvPicPr>
            <a:picLocks noChangeAspect="1" noChangeArrowheads="1"/>
          </p:cNvPicPr>
          <p:nvPr/>
        </p:nvPicPr>
        <p:blipFill>
          <a:blip r:embed="rId3" cstate="print"/>
          <a:srcRect/>
          <a:stretch>
            <a:fillRect/>
          </a:stretch>
        </p:blipFill>
        <p:spPr bwMode="auto">
          <a:xfrm>
            <a:off x="4400554" y="3714752"/>
            <a:ext cx="4743447" cy="3143248"/>
          </a:xfrm>
          <a:prstGeom prst="rect">
            <a:avLst/>
          </a:prstGeom>
          <a:noFill/>
        </p:spPr>
      </p:pic>
      <p:pic>
        <p:nvPicPr>
          <p:cNvPr id="7" name="Picture 2" descr="http://www.thecattlesite.com/articles/contents/12-12-12Cattle.gif"/>
          <p:cNvPicPr>
            <a:picLocks noChangeAspect="1" noChangeArrowheads="1"/>
          </p:cNvPicPr>
          <p:nvPr/>
        </p:nvPicPr>
        <p:blipFill>
          <a:blip r:embed="rId4" cstate="print"/>
          <a:srcRect/>
          <a:stretch>
            <a:fillRect/>
          </a:stretch>
        </p:blipFill>
        <p:spPr bwMode="auto">
          <a:xfrm>
            <a:off x="1" y="1"/>
            <a:ext cx="4937701" cy="3286124"/>
          </a:xfrm>
          <a:prstGeom prst="rect">
            <a:avLst/>
          </a:prstGeom>
          <a:noFill/>
        </p:spPr>
      </p:pic>
      <p:pic>
        <p:nvPicPr>
          <p:cNvPr id="6" name="Picture 5"/>
          <p:cNvPicPr>
            <a:picLocks noChangeAspect="1" noChangeArrowheads="1"/>
          </p:cNvPicPr>
          <p:nvPr/>
        </p:nvPicPr>
        <p:blipFill>
          <a:blip r:embed="rId5" cstate="print"/>
          <a:srcRect/>
          <a:stretch>
            <a:fillRect/>
          </a:stretch>
        </p:blipFill>
        <p:spPr bwMode="auto">
          <a:xfrm>
            <a:off x="4857752" y="0"/>
            <a:ext cx="4286248" cy="3839240"/>
          </a:xfrm>
          <a:prstGeom prst="rect">
            <a:avLst/>
          </a:prstGeom>
          <a:noFill/>
          <a:ln w="9525">
            <a:noFill/>
            <a:miter lim="800000"/>
            <a:headEnd/>
            <a:tailEnd/>
          </a:ln>
        </p:spPr>
      </p:pic>
      <p:sp>
        <p:nvSpPr>
          <p:cNvPr id="2" name="Title 1"/>
          <p:cNvSpPr>
            <a:spLocks noGrp="1"/>
          </p:cNvSpPr>
          <p:nvPr>
            <p:ph type="title"/>
          </p:nvPr>
        </p:nvSpPr>
        <p:spPr>
          <a:xfrm>
            <a:off x="285720" y="2474633"/>
            <a:ext cx="8712968" cy="1393825"/>
          </a:xfrm>
          <a:solidFill>
            <a:schemeClr val="bg1"/>
          </a:solidFill>
          <a:ln w="38100">
            <a:solidFill>
              <a:schemeClr val="tx1"/>
            </a:solidFill>
          </a:ln>
        </p:spPr>
        <p:txBody>
          <a:bodyPr>
            <a:normAutofit/>
          </a:bodyPr>
          <a:lstStyle/>
          <a:p>
            <a:r>
              <a:rPr lang="en-US" sz="3800" b="1" dirty="0" smtClean="0">
                <a:latin typeface="Calibri" pitchFamily="34" charset="0"/>
                <a:cs typeface="Times New Roman" pitchFamily="18" charset="0"/>
              </a:rPr>
              <a:t>Potential </a:t>
            </a:r>
            <a:r>
              <a:rPr lang="lv-LV" sz="3800" b="1" dirty="0" err="1" smtClean="0">
                <a:latin typeface="Calibri" pitchFamily="34" charset="0"/>
                <a:cs typeface="Times New Roman" pitchFamily="18" charset="0"/>
              </a:rPr>
              <a:t>ammonia</a:t>
            </a:r>
            <a:r>
              <a:rPr lang="en-US" sz="3800" b="1" dirty="0" smtClean="0">
                <a:latin typeface="Calibri" pitchFamily="34" charset="0"/>
                <a:cs typeface="Times New Roman" pitchFamily="18" charset="0"/>
              </a:rPr>
              <a:t> emission</a:t>
            </a:r>
            <a:r>
              <a:rPr lang="lv-LV" sz="3800" b="1" dirty="0" smtClean="0">
                <a:latin typeface="Calibri" pitchFamily="34" charset="0"/>
                <a:cs typeface="Times New Roman" pitchFamily="18" charset="0"/>
              </a:rPr>
              <a:t> </a:t>
            </a:r>
            <a:r>
              <a:rPr lang="en-US" sz="3800" b="1" dirty="0" err="1" smtClean="0">
                <a:latin typeface="Calibri" pitchFamily="34" charset="0"/>
                <a:cs typeface="Times New Roman" pitchFamily="18" charset="0"/>
              </a:rPr>
              <a:t>reduc</a:t>
            </a:r>
            <a:r>
              <a:rPr lang="lv-LV" sz="3800" b="1" dirty="0" err="1" smtClean="0">
                <a:latin typeface="Calibri" pitchFamily="34" charset="0"/>
                <a:cs typeface="Times New Roman" pitchFamily="18" charset="0"/>
              </a:rPr>
              <a:t>ing</a:t>
            </a:r>
            <a:r>
              <a:rPr lang="en-US" sz="3800" b="1" dirty="0" smtClean="0">
                <a:latin typeface="Calibri" pitchFamily="34" charset="0"/>
                <a:cs typeface="Times New Roman" pitchFamily="18" charset="0"/>
              </a:rPr>
              <a:t> measures in Latvia</a:t>
            </a:r>
            <a:endParaRPr lang="lv-LV" sz="3800" b="1" dirty="0">
              <a:latin typeface="Calibri" pitchFamily="34" charset="0"/>
            </a:endParaRPr>
          </a:p>
        </p:txBody>
      </p:sp>
    </p:spTree>
    <p:extLst>
      <p:ext uri="{BB962C8B-B14F-4D97-AF65-F5344CB8AC3E}">
        <p14:creationId xmlns:p14="http://schemas.microsoft.com/office/powerpoint/2010/main" val="337490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22" y="167254"/>
            <a:ext cx="7090479" cy="801889"/>
          </a:xfrm>
        </p:spPr>
        <p:txBody>
          <a:bodyPr>
            <a:noAutofit/>
          </a:bodyPr>
          <a:lstStyle/>
          <a:p>
            <a:r>
              <a:rPr lang="lv-LV" sz="3200" b="1" dirty="0" err="1" smtClean="0">
                <a:latin typeface="Calibri" pitchFamily="34" charset="0"/>
                <a:cs typeface="Calibri" pitchFamily="34" charset="0"/>
              </a:rPr>
              <a:t>Selected</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and</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analysed</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ammonia</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emission</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reducing</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measures</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in</a:t>
            </a:r>
            <a:r>
              <a:rPr lang="lv-LV" sz="3200" b="1" dirty="0" smtClean="0">
                <a:latin typeface="Calibri" pitchFamily="34" charset="0"/>
                <a:cs typeface="Calibri" pitchFamily="34" charset="0"/>
              </a:rPr>
              <a:t> </a:t>
            </a:r>
            <a:r>
              <a:rPr lang="lv-LV" sz="3200" b="1" dirty="0" err="1" smtClean="0">
                <a:latin typeface="Calibri" pitchFamily="34" charset="0"/>
                <a:cs typeface="Calibri" pitchFamily="34" charset="0"/>
              </a:rPr>
              <a:t>Latvia</a:t>
            </a:r>
            <a:endParaRPr lang="en-US" sz="3200" b="1"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5639358"/>
              </p:ext>
            </p:extLst>
          </p:nvPr>
        </p:nvGraphicFramePr>
        <p:xfrm>
          <a:off x="179512" y="1268760"/>
          <a:ext cx="8856984" cy="5450432"/>
        </p:xfrm>
        <a:graphic>
          <a:graphicData uri="http://schemas.openxmlformats.org/drawingml/2006/table">
            <a:tbl>
              <a:tblPr>
                <a:tableStyleId>{8799B23B-EC83-4686-B30A-512413B5E67A}</a:tableStyleId>
              </a:tblPr>
              <a:tblGrid>
                <a:gridCol w="2232248"/>
                <a:gridCol w="6624736"/>
              </a:tblGrid>
              <a:tr h="310745">
                <a:tc>
                  <a:txBody>
                    <a:bodyPr/>
                    <a:lstStyle/>
                    <a:p>
                      <a:pPr algn="ctr">
                        <a:lnSpc>
                          <a:spcPct val="115000"/>
                        </a:lnSpc>
                        <a:spcBef>
                          <a:spcPts val="300"/>
                        </a:spcBef>
                        <a:spcAft>
                          <a:spcPts val="300"/>
                        </a:spcAft>
                      </a:pPr>
                      <a:r>
                        <a:rPr lang="lv-LV" sz="1800" b="1" dirty="0" smtClean="0">
                          <a:latin typeface="+mn-lt"/>
                        </a:rPr>
                        <a:t>Aim</a:t>
                      </a:r>
                      <a:endParaRPr lang="lv-LV" sz="1800" b="1" dirty="0">
                        <a:solidFill>
                          <a:srgbClr val="76923C"/>
                        </a:solidFill>
                        <a:latin typeface="+mn-lt"/>
                        <a:ea typeface="Calibri"/>
                        <a:cs typeface="Times New Roman" pitchFamily="18" charset="0"/>
                      </a:endParaRPr>
                    </a:p>
                  </a:txBody>
                  <a:tcPr marL="51433" marR="51433" marT="0" marB="0" anchor="ctr">
                    <a:solidFill>
                      <a:schemeClr val="accent3">
                        <a:lumMod val="20000"/>
                        <a:lumOff val="80000"/>
                      </a:schemeClr>
                    </a:solidFill>
                  </a:tcPr>
                </a:tc>
                <a:tc>
                  <a:txBody>
                    <a:bodyPr/>
                    <a:lstStyle/>
                    <a:p>
                      <a:pPr algn="ctr">
                        <a:lnSpc>
                          <a:spcPct val="115000"/>
                        </a:lnSpc>
                        <a:spcBef>
                          <a:spcPts val="300"/>
                        </a:spcBef>
                        <a:spcAft>
                          <a:spcPts val="300"/>
                        </a:spcAft>
                      </a:pPr>
                      <a:r>
                        <a:rPr lang="lv-LV" sz="1800" b="1" dirty="0" smtClean="0">
                          <a:latin typeface="+mn-lt"/>
                        </a:rPr>
                        <a:t>Measure</a:t>
                      </a:r>
                      <a:endParaRPr lang="lv-LV" sz="1800" b="1" dirty="0">
                        <a:solidFill>
                          <a:srgbClr val="76923C"/>
                        </a:solidFill>
                        <a:latin typeface="+mn-lt"/>
                        <a:ea typeface="Calibri"/>
                        <a:cs typeface="Times New Roman" pitchFamily="18" charset="0"/>
                      </a:endParaRPr>
                    </a:p>
                  </a:txBody>
                  <a:tcPr marL="51433" marR="51433" marT="0" marB="0" anchor="ctr">
                    <a:solidFill>
                      <a:schemeClr val="accent3">
                        <a:lumMod val="20000"/>
                        <a:lumOff val="80000"/>
                      </a:schemeClr>
                    </a:solidFill>
                  </a:tcPr>
                </a:tc>
              </a:tr>
              <a:tr h="252563">
                <a:tc rowSpan="7">
                  <a:txBody>
                    <a:bodyPr/>
                    <a:lstStyle/>
                    <a:p>
                      <a:pPr>
                        <a:lnSpc>
                          <a:spcPct val="115000"/>
                        </a:lnSpc>
                        <a:spcBef>
                          <a:spcPts val="300"/>
                        </a:spcBef>
                        <a:spcAft>
                          <a:spcPts val="300"/>
                        </a:spcAft>
                      </a:pPr>
                      <a:r>
                        <a:rPr lang="lv-LV" sz="1600" dirty="0" err="1" smtClean="0">
                          <a:latin typeface="+mn-lt"/>
                        </a:rPr>
                        <a:t>Effective</a:t>
                      </a:r>
                      <a:r>
                        <a:rPr lang="lv-LV" sz="1600" dirty="0" smtClean="0">
                          <a:latin typeface="+mn-lt"/>
                        </a:rPr>
                        <a:t> </a:t>
                      </a:r>
                      <a:r>
                        <a:rPr lang="lv-LV" sz="1600" dirty="0" err="1" smtClean="0">
                          <a:latin typeface="+mn-lt"/>
                        </a:rPr>
                        <a:t>nitrogen</a:t>
                      </a:r>
                      <a:r>
                        <a:rPr lang="lv-LV" sz="1600" dirty="0" smtClean="0">
                          <a:latin typeface="+mn-lt"/>
                        </a:rPr>
                        <a:t> </a:t>
                      </a:r>
                      <a:r>
                        <a:rPr lang="lv-LV" sz="1600" dirty="0" err="1" smtClean="0">
                          <a:latin typeface="+mn-lt"/>
                        </a:rPr>
                        <a:t>fertiliser</a:t>
                      </a:r>
                      <a:r>
                        <a:rPr lang="lv-LV" sz="1600" dirty="0" smtClean="0">
                          <a:latin typeface="+mn-lt"/>
                        </a:rPr>
                        <a:t> application</a:t>
                      </a:r>
                      <a:endParaRPr lang="lv-LV" sz="1600" dirty="0">
                        <a:solidFill>
                          <a:srgbClr val="76923C"/>
                        </a:solidFill>
                        <a:latin typeface="+mn-lt"/>
                        <a:ea typeface="Calibri"/>
                        <a:cs typeface="Times New Roman" pitchFamily="18" charset="0"/>
                      </a:endParaRPr>
                    </a:p>
                  </a:txBody>
                  <a:tcPr marL="51433" marR="51433" marT="0" marB="0" anchor="ctr"/>
                </a:tc>
                <a:tc>
                  <a:txBody>
                    <a:bodyPr/>
                    <a:lstStyle/>
                    <a:p>
                      <a:pPr algn="just">
                        <a:spcBef>
                          <a:spcPts val="600"/>
                        </a:spcBef>
                        <a:spcAft>
                          <a:spcPts val="600"/>
                        </a:spcAft>
                      </a:pPr>
                      <a:r>
                        <a:rPr lang="en-GB" sz="1600" kern="1200" dirty="0" smtClean="0">
                          <a:latin typeface="+mn-lt"/>
                        </a:rPr>
                        <a:t>Precision mineral fertilizer application</a:t>
                      </a:r>
                      <a:endParaRPr lang="en-GB" sz="1600" kern="1200" dirty="0" smtClean="0">
                        <a:solidFill>
                          <a:schemeClr val="tx1"/>
                        </a:solidFill>
                        <a:latin typeface="+mn-lt"/>
                        <a:ea typeface="Times New Roman"/>
                        <a:cs typeface="Times New Roman" pitchFamily="18" charset="0"/>
                      </a:endParaRPr>
                    </a:p>
                  </a:txBody>
                  <a:tcPr marL="51433" marR="51433" marT="0" marB="0"/>
                </a:tc>
              </a:tr>
              <a:tr h="300788">
                <a:tc vMerge="1">
                  <a:txBody>
                    <a:bodyPr/>
                    <a:lstStyle/>
                    <a:p>
                      <a:endParaRPr lang="lv-LV"/>
                    </a:p>
                  </a:txBody>
                  <a:tcPr/>
                </a:tc>
                <a:tc>
                  <a:txBody>
                    <a:bodyPr/>
                    <a:lstStyle/>
                    <a:p>
                      <a:pPr algn="just">
                        <a:spcBef>
                          <a:spcPts val="600"/>
                        </a:spcBef>
                        <a:spcAft>
                          <a:spcPts val="600"/>
                        </a:spcAft>
                      </a:pPr>
                      <a:r>
                        <a:rPr lang="en-US" sz="1600" kern="1200" dirty="0" smtClean="0">
                          <a:latin typeface="+mn-lt"/>
                        </a:rPr>
                        <a:t>Fertilization planning and practical implementation</a:t>
                      </a:r>
                      <a:endParaRPr lang="en-US" sz="1600" kern="1200" dirty="0" smtClean="0">
                        <a:solidFill>
                          <a:srgbClr val="000000"/>
                        </a:solidFill>
                        <a:latin typeface="+mn-lt"/>
                        <a:ea typeface="Times New Roman"/>
                        <a:cs typeface="Times New Roman" pitchFamily="18" charset="0"/>
                      </a:endParaRPr>
                    </a:p>
                  </a:txBody>
                  <a:tcPr marL="51433" marR="51433" marT="0" marB="0"/>
                </a:tc>
              </a:tr>
              <a:tr h="914400">
                <a:tc vMerge="1">
                  <a:txBody>
                    <a:bodyPr/>
                    <a:lstStyle/>
                    <a:p>
                      <a:endParaRPr lang="lv-LV"/>
                    </a:p>
                  </a:txBody>
                  <a:tcPr/>
                </a:tc>
                <a:tc>
                  <a:txBody>
                    <a:bodyPr/>
                    <a:lstStyle/>
                    <a:p>
                      <a:pPr algn="just">
                        <a:spcBef>
                          <a:spcPts val="0"/>
                        </a:spcBef>
                        <a:spcAft>
                          <a:spcPts val="0"/>
                        </a:spcAft>
                      </a:pPr>
                      <a:r>
                        <a:rPr lang="en-US" sz="1600" kern="1200" dirty="0" smtClean="0">
                          <a:latin typeface="+mn-lt"/>
                        </a:rPr>
                        <a:t>Direct application of liquid manure into soil </a:t>
                      </a:r>
                      <a:endParaRPr lang="lv-LV" sz="1600" kern="1200" dirty="0" smtClean="0">
                        <a:latin typeface="+mn-lt"/>
                      </a:endParaRPr>
                    </a:p>
                    <a:p>
                      <a:pPr algn="just">
                        <a:spcBef>
                          <a:spcPts val="0"/>
                        </a:spcBef>
                        <a:spcAft>
                          <a:spcPts val="0"/>
                        </a:spcAft>
                      </a:pPr>
                      <a:r>
                        <a:rPr lang="lv-LV" sz="1600" kern="1200" dirty="0" err="1" smtClean="0">
                          <a:solidFill>
                            <a:schemeClr val="tx1"/>
                          </a:solidFill>
                          <a:latin typeface="+mn-lt"/>
                          <a:ea typeface="Times New Roman"/>
                          <a:cs typeface="Times New Roman" pitchFamily="18" charset="0"/>
                        </a:rPr>
                        <a:t>Option</a:t>
                      </a:r>
                      <a:r>
                        <a:rPr lang="lv-LV" sz="1600" kern="1200" dirty="0" smtClean="0">
                          <a:solidFill>
                            <a:schemeClr val="tx1"/>
                          </a:solidFill>
                          <a:latin typeface="+mn-lt"/>
                          <a:ea typeface="Times New Roman"/>
                          <a:cs typeface="Times New Roman" pitchFamily="18" charset="0"/>
                        </a:rPr>
                        <a:t> 1 – </a:t>
                      </a:r>
                      <a:r>
                        <a:rPr lang="lv-LV" sz="1600" kern="1200" dirty="0" err="1" smtClean="0">
                          <a:solidFill>
                            <a:schemeClr val="tx1"/>
                          </a:solidFill>
                          <a:latin typeface="+mn-lt"/>
                          <a:ea typeface="Times New Roman"/>
                          <a:cs typeface="Times New Roman" pitchFamily="18" charset="0"/>
                        </a:rPr>
                        <a:t>piplines</a:t>
                      </a:r>
                      <a:endParaRPr lang="lv-LV" sz="1600" kern="1200" dirty="0" smtClean="0">
                        <a:solidFill>
                          <a:schemeClr val="tx1"/>
                        </a:solidFill>
                        <a:latin typeface="+mn-lt"/>
                        <a:ea typeface="Times New Roman"/>
                        <a:cs typeface="Times New Roman" pitchFamily="18" charset="0"/>
                      </a:endParaRPr>
                    </a:p>
                    <a:p>
                      <a:pPr algn="just">
                        <a:spcBef>
                          <a:spcPts val="0"/>
                        </a:spcBef>
                        <a:spcAft>
                          <a:spcPts val="0"/>
                        </a:spcAft>
                      </a:pPr>
                      <a:r>
                        <a:rPr lang="lv-LV" sz="1600" kern="1200" dirty="0" err="1" smtClean="0">
                          <a:solidFill>
                            <a:schemeClr val="tx1"/>
                          </a:solidFill>
                          <a:latin typeface="+mn-lt"/>
                          <a:ea typeface="Times New Roman"/>
                          <a:cs typeface="Times New Roman" pitchFamily="18" charset="0"/>
                        </a:rPr>
                        <a:t>Option</a:t>
                      </a:r>
                      <a:r>
                        <a:rPr lang="lv-LV" sz="1600" kern="1200" dirty="0" smtClean="0">
                          <a:solidFill>
                            <a:schemeClr val="tx1"/>
                          </a:solidFill>
                          <a:latin typeface="+mn-lt"/>
                          <a:ea typeface="Times New Roman"/>
                          <a:cs typeface="Times New Roman" pitchFamily="18" charset="0"/>
                        </a:rPr>
                        <a:t> 2 – </a:t>
                      </a:r>
                      <a:r>
                        <a:rPr lang="lv-LV" sz="1600" kern="1200" dirty="0" err="1" smtClean="0">
                          <a:solidFill>
                            <a:schemeClr val="tx1"/>
                          </a:solidFill>
                          <a:latin typeface="+mn-lt"/>
                          <a:ea typeface="Times New Roman"/>
                          <a:cs typeface="Times New Roman" pitchFamily="18" charset="0"/>
                        </a:rPr>
                        <a:t>injector</a:t>
                      </a:r>
                      <a:endParaRPr lang="lv-LV" sz="1600" kern="1200" dirty="0" smtClean="0">
                        <a:solidFill>
                          <a:schemeClr val="tx1"/>
                        </a:solidFill>
                        <a:latin typeface="+mn-lt"/>
                        <a:ea typeface="Times New Roman"/>
                        <a:cs typeface="Times New Roman" pitchFamily="18" charset="0"/>
                      </a:endParaRPr>
                    </a:p>
                    <a:p>
                      <a:pPr algn="just">
                        <a:spcBef>
                          <a:spcPts val="0"/>
                        </a:spcBef>
                        <a:spcAft>
                          <a:spcPts val="0"/>
                        </a:spcAft>
                      </a:pPr>
                      <a:r>
                        <a:rPr lang="lv-LV" sz="1600" kern="1200" dirty="0" err="1" smtClean="0">
                          <a:solidFill>
                            <a:schemeClr val="tx1"/>
                          </a:solidFill>
                          <a:latin typeface="+mn-lt"/>
                          <a:ea typeface="Times New Roman"/>
                          <a:cs typeface="Times New Roman" pitchFamily="18" charset="0"/>
                        </a:rPr>
                        <a:t>Option</a:t>
                      </a:r>
                      <a:r>
                        <a:rPr lang="lv-LV" sz="1600" kern="1200" dirty="0" smtClean="0">
                          <a:solidFill>
                            <a:schemeClr val="tx1"/>
                          </a:solidFill>
                          <a:latin typeface="+mn-lt"/>
                          <a:ea typeface="Times New Roman"/>
                          <a:cs typeface="Times New Roman" pitchFamily="18" charset="0"/>
                        </a:rPr>
                        <a:t> 3 – </a:t>
                      </a:r>
                      <a:r>
                        <a:rPr lang="lv-LV" sz="1600" kern="1200" dirty="0" err="1" smtClean="0">
                          <a:solidFill>
                            <a:schemeClr val="tx1"/>
                          </a:solidFill>
                          <a:latin typeface="+mn-lt"/>
                          <a:ea typeface="Times New Roman"/>
                          <a:cs typeface="Times New Roman" pitchFamily="18" charset="0"/>
                        </a:rPr>
                        <a:t>band</a:t>
                      </a:r>
                      <a:r>
                        <a:rPr lang="lv-LV" sz="1600" kern="1200" dirty="0" smtClean="0">
                          <a:solidFill>
                            <a:schemeClr val="tx1"/>
                          </a:solidFill>
                          <a:latin typeface="+mn-lt"/>
                          <a:ea typeface="Times New Roman"/>
                          <a:cs typeface="Times New Roman" pitchFamily="18" charset="0"/>
                        </a:rPr>
                        <a:t> </a:t>
                      </a:r>
                      <a:r>
                        <a:rPr lang="lv-LV" sz="1600" kern="1200" dirty="0" err="1" smtClean="0">
                          <a:solidFill>
                            <a:schemeClr val="tx1"/>
                          </a:solidFill>
                          <a:latin typeface="+mn-lt"/>
                          <a:ea typeface="Times New Roman"/>
                          <a:cs typeface="Times New Roman" pitchFamily="18" charset="0"/>
                        </a:rPr>
                        <a:t>spreader</a:t>
                      </a:r>
                      <a:endParaRPr lang="en-US" sz="1600" kern="1200" dirty="0">
                        <a:solidFill>
                          <a:schemeClr val="tx1"/>
                        </a:solidFill>
                        <a:latin typeface="+mn-lt"/>
                        <a:ea typeface="Times New Roman"/>
                        <a:cs typeface="Times New Roman" pitchFamily="18" charset="0"/>
                      </a:endParaRPr>
                    </a:p>
                  </a:txBody>
                  <a:tcPr marL="51433" marR="51433" marT="0" marB="0"/>
                </a:tc>
              </a:tr>
              <a:tr h="341060">
                <a:tc vMerge="1">
                  <a:txBody>
                    <a:bodyPr/>
                    <a:lstStyle/>
                    <a:p>
                      <a:pPr>
                        <a:lnSpc>
                          <a:spcPct val="115000"/>
                        </a:lnSpc>
                        <a:spcBef>
                          <a:spcPts val="300"/>
                        </a:spcBef>
                        <a:spcAft>
                          <a:spcPts val="300"/>
                        </a:spcAft>
                      </a:pPr>
                      <a:endParaRPr lang="lv-LV" sz="1200" dirty="0">
                        <a:solidFill>
                          <a:srgbClr val="76923C"/>
                        </a:solidFill>
                        <a:latin typeface="Times New Roman" pitchFamily="18" charset="0"/>
                        <a:ea typeface="Calibri"/>
                        <a:cs typeface="Times New Roman" pitchFamily="18" charset="0"/>
                      </a:endParaRPr>
                    </a:p>
                  </a:txBody>
                  <a:tcPr marL="51433" marR="51433" marT="0" marB="0" anchor="ctr"/>
                </a:tc>
                <a:tc>
                  <a:txBody>
                    <a:bodyPr/>
                    <a:lstStyle/>
                    <a:p>
                      <a:pPr algn="just">
                        <a:spcBef>
                          <a:spcPts val="600"/>
                        </a:spcBef>
                        <a:spcAft>
                          <a:spcPts val="600"/>
                        </a:spcAft>
                      </a:pPr>
                      <a:r>
                        <a:rPr lang="en-US" sz="1600" kern="1200" dirty="0" smtClean="0">
                          <a:latin typeface="+mn-lt"/>
                        </a:rPr>
                        <a:t>Reduced time for poultry manure incorporation into soil (4 h)</a:t>
                      </a:r>
                    </a:p>
                  </a:txBody>
                  <a:tcPr marL="51433" marR="51433" marT="0" marB="0"/>
                </a:tc>
              </a:tr>
              <a:tr h="316359">
                <a:tc vMerge="1">
                  <a:txBody>
                    <a:bodyPr/>
                    <a:lstStyle/>
                    <a:p>
                      <a:endParaRPr lang="lv-LV"/>
                    </a:p>
                  </a:txBody>
                  <a:tcPr/>
                </a:tc>
                <a:tc>
                  <a:txBody>
                    <a:bodyPr/>
                    <a:lstStyle/>
                    <a:p>
                      <a:pPr algn="just">
                        <a:spcBef>
                          <a:spcPts val="600"/>
                        </a:spcBef>
                        <a:spcAft>
                          <a:spcPts val="600"/>
                        </a:spcAft>
                      </a:pPr>
                      <a:r>
                        <a:rPr lang="en-US" sz="1600" kern="1200" dirty="0" smtClean="0">
                          <a:latin typeface="+mn-lt"/>
                        </a:rPr>
                        <a:t>Reduced time for slurry incorporation into soil (4 h)</a:t>
                      </a:r>
                    </a:p>
                  </a:txBody>
                  <a:tcPr marL="51433" marR="51433" marT="0" marB="0"/>
                </a:tc>
              </a:tr>
              <a:tr h="311437">
                <a:tc vMerge="1">
                  <a:txBody>
                    <a:bodyPr/>
                    <a:lstStyle/>
                    <a:p>
                      <a:endParaRPr lang="lv-LV"/>
                    </a:p>
                  </a:txBody>
                  <a:tcPr/>
                </a:tc>
                <a:tc>
                  <a:txBody>
                    <a:bodyPr/>
                    <a:lstStyle/>
                    <a:p>
                      <a:pPr>
                        <a:lnSpc>
                          <a:spcPct val="115000"/>
                        </a:lnSpc>
                        <a:spcBef>
                          <a:spcPts val="300"/>
                        </a:spcBef>
                        <a:spcAft>
                          <a:spcPts val="300"/>
                        </a:spcAft>
                      </a:pPr>
                      <a:r>
                        <a:rPr lang="en-US" sz="1600" dirty="0" smtClean="0">
                          <a:latin typeface="+mn-lt"/>
                        </a:rPr>
                        <a:t>Reduced time for litter  manure incorporation into soil (12 h)</a:t>
                      </a:r>
                    </a:p>
                  </a:txBody>
                  <a:tcPr marL="51433" marR="51433" marT="0" marB="0"/>
                </a:tc>
              </a:tr>
              <a:tr h="311437">
                <a:tc vMerge="1">
                  <a:txBody>
                    <a:bodyPr/>
                    <a:lstStyle/>
                    <a:p>
                      <a:pPr>
                        <a:lnSpc>
                          <a:spcPct val="115000"/>
                        </a:lnSpc>
                        <a:spcBef>
                          <a:spcPts val="300"/>
                        </a:spcBef>
                        <a:spcAft>
                          <a:spcPts val="300"/>
                        </a:spcAft>
                      </a:pPr>
                      <a:endParaRPr lang="lv-LV" sz="1600" dirty="0">
                        <a:solidFill>
                          <a:srgbClr val="76923C"/>
                        </a:solidFill>
                        <a:latin typeface="+mn-lt"/>
                        <a:ea typeface="Calibri"/>
                        <a:cs typeface="Times New Roman" pitchFamily="18" charset="0"/>
                      </a:endParaRPr>
                    </a:p>
                  </a:txBody>
                  <a:tcPr marL="51433" marR="51433" marT="0" marB="0" anchor="ctr"/>
                </a:tc>
                <a:tc>
                  <a:txBody>
                    <a:bodyPr/>
                    <a:lstStyle/>
                    <a:p>
                      <a:pPr>
                        <a:lnSpc>
                          <a:spcPct val="115000"/>
                        </a:lnSpc>
                        <a:spcBef>
                          <a:spcPts val="300"/>
                        </a:spcBef>
                        <a:spcAft>
                          <a:spcPts val="300"/>
                        </a:spcAft>
                      </a:pPr>
                      <a:r>
                        <a:rPr lang="en-US" sz="1600" dirty="0" smtClean="0">
                          <a:latin typeface="+mn-lt"/>
                        </a:rPr>
                        <a:t>Nitrogen fixation by introducing leguminous plant into crop rot</a:t>
                      </a:r>
                      <a:r>
                        <a:rPr lang="lv-LV" sz="1600" dirty="0" smtClean="0">
                          <a:latin typeface="+mn-lt"/>
                        </a:rPr>
                        <a:t>a</a:t>
                      </a:r>
                      <a:r>
                        <a:rPr lang="en-US" sz="1600" dirty="0" err="1" smtClean="0">
                          <a:latin typeface="+mn-lt"/>
                        </a:rPr>
                        <a:t>tion</a:t>
                      </a:r>
                      <a:endParaRPr lang="en-US" sz="1600" dirty="0" smtClean="0">
                        <a:latin typeface="+mn-lt"/>
                      </a:endParaRPr>
                    </a:p>
                  </a:txBody>
                  <a:tcPr marL="51433" marR="51433" marT="0" marB="0"/>
                </a:tc>
              </a:tr>
              <a:tr h="212094">
                <a:tc rowSpan="3">
                  <a:txBody>
                    <a:bodyPr/>
                    <a:lstStyle/>
                    <a:p>
                      <a:r>
                        <a:rPr lang="lv-LV" sz="1600" kern="1200" dirty="0" err="1" smtClean="0">
                          <a:solidFill>
                            <a:schemeClr val="tx1"/>
                          </a:solidFill>
                          <a:latin typeface="+mn-lt"/>
                          <a:ea typeface="+mn-ea"/>
                          <a:cs typeface="+mn-cs"/>
                        </a:rPr>
                        <a:t>Effective</a:t>
                      </a:r>
                      <a:r>
                        <a:rPr lang="lv-LV" sz="1600" kern="1200" dirty="0" smtClean="0">
                          <a:solidFill>
                            <a:schemeClr val="tx1"/>
                          </a:solidFill>
                          <a:latin typeface="+mn-lt"/>
                          <a:ea typeface="+mn-ea"/>
                          <a:cs typeface="+mn-cs"/>
                        </a:rPr>
                        <a:t> </a:t>
                      </a:r>
                      <a:r>
                        <a:rPr lang="lv-LV" sz="1600" kern="1200" dirty="0" err="1" smtClean="0">
                          <a:solidFill>
                            <a:schemeClr val="tx1"/>
                          </a:solidFill>
                          <a:latin typeface="+mn-lt"/>
                          <a:ea typeface="+mn-ea"/>
                          <a:cs typeface="+mn-cs"/>
                        </a:rPr>
                        <a:t>manure</a:t>
                      </a:r>
                      <a:r>
                        <a:rPr lang="lv-LV" sz="1600" kern="1200" dirty="0" smtClean="0">
                          <a:solidFill>
                            <a:schemeClr val="tx1"/>
                          </a:solidFill>
                          <a:latin typeface="+mn-lt"/>
                          <a:ea typeface="+mn-ea"/>
                          <a:cs typeface="+mn-cs"/>
                        </a:rPr>
                        <a:t> </a:t>
                      </a:r>
                      <a:r>
                        <a:rPr lang="lv-LV" sz="1600" kern="1200" dirty="0" err="1" smtClean="0">
                          <a:solidFill>
                            <a:schemeClr val="tx1"/>
                          </a:solidFill>
                          <a:latin typeface="+mn-lt"/>
                          <a:ea typeface="+mn-ea"/>
                          <a:cs typeface="+mn-cs"/>
                        </a:rPr>
                        <a:t>management</a:t>
                      </a:r>
                      <a:r>
                        <a:rPr lang="lv-LV" sz="1600" kern="1200" dirty="0" smtClean="0">
                          <a:solidFill>
                            <a:schemeClr val="tx1"/>
                          </a:solidFill>
                          <a:latin typeface="+mn-lt"/>
                          <a:ea typeface="+mn-ea"/>
                          <a:cs typeface="+mn-cs"/>
                        </a:rPr>
                        <a:t> </a:t>
                      </a:r>
                      <a:r>
                        <a:rPr lang="lv-LV" sz="1600" kern="1200" dirty="0" err="1" smtClean="0">
                          <a:solidFill>
                            <a:schemeClr val="tx1"/>
                          </a:solidFill>
                          <a:latin typeface="+mn-lt"/>
                          <a:ea typeface="+mn-ea"/>
                          <a:cs typeface="+mn-cs"/>
                        </a:rPr>
                        <a:t>outside</a:t>
                      </a:r>
                      <a:r>
                        <a:rPr lang="lv-LV" sz="1600" kern="1200" dirty="0" smtClean="0">
                          <a:solidFill>
                            <a:schemeClr val="tx1"/>
                          </a:solidFill>
                          <a:latin typeface="+mn-lt"/>
                          <a:ea typeface="+mn-ea"/>
                          <a:cs typeface="+mn-cs"/>
                        </a:rPr>
                        <a:t> </a:t>
                      </a:r>
                      <a:r>
                        <a:rPr lang="lv-LV" sz="1600" kern="1200" dirty="0" err="1" smtClean="0">
                          <a:solidFill>
                            <a:schemeClr val="tx1"/>
                          </a:solidFill>
                          <a:latin typeface="+mn-lt"/>
                          <a:ea typeface="+mn-ea"/>
                          <a:cs typeface="+mn-cs"/>
                        </a:rPr>
                        <a:t>animal</a:t>
                      </a:r>
                      <a:r>
                        <a:rPr lang="lv-LV" sz="1600" kern="1200" dirty="0" smtClean="0">
                          <a:solidFill>
                            <a:schemeClr val="tx1"/>
                          </a:solidFill>
                          <a:latin typeface="+mn-lt"/>
                          <a:ea typeface="+mn-ea"/>
                          <a:cs typeface="+mn-cs"/>
                        </a:rPr>
                        <a:t> </a:t>
                      </a:r>
                      <a:r>
                        <a:rPr lang="lv-LV" sz="1600" kern="1200" dirty="0" err="1" smtClean="0">
                          <a:solidFill>
                            <a:schemeClr val="tx1"/>
                          </a:solidFill>
                          <a:latin typeface="+mn-lt"/>
                          <a:ea typeface="+mn-ea"/>
                          <a:cs typeface="+mn-cs"/>
                        </a:rPr>
                        <a:t>housing</a:t>
                      </a:r>
                      <a:endParaRPr lang="lv-LV" sz="1600" kern="1200" dirty="0" smtClean="0">
                        <a:solidFill>
                          <a:schemeClr val="tx1"/>
                        </a:solidFill>
                        <a:latin typeface="+mn-lt"/>
                        <a:ea typeface="+mn-ea"/>
                        <a:cs typeface="+mn-cs"/>
                      </a:endParaRPr>
                    </a:p>
                    <a:p>
                      <a:endParaRPr lang="lv-LV" sz="1600" dirty="0">
                        <a:latin typeface="+mn-lt"/>
                      </a:endParaRPr>
                    </a:p>
                  </a:txBody>
                  <a:tcPr marL="51433" marR="51433" marT="0" marB="0" anchor="ctr"/>
                </a:tc>
                <a:tc>
                  <a:txBody>
                    <a:bodyPr/>
                    <a:lstStyle/>
                    <a:p>
                      <a:pPr algn="just">
                        <a:spcBef>
                          <a:spcPts val="0"/>
                        </a:spcBef>
                        <a:spcAft>
                          <a:spcPts val="0"/>
                        </a:spcAft>
                      </a:pPr>
                      <a:r>
                        <a:rPr lang="en-US" sz="1600" kern="1200" dirty="0" smtClean="0">
                          <a:latin typeface="+mn-lt"/>
                        </a:rPr>
                        <a:t>Covering of liquid manure storage </a:t>
                      </a:r>
                      <a:endParaRPr lang="lv-LV" sz="1600" kern="1200" dirty="0" smtClean="0">
                        <a:latin typeface="+mn-lt"/>
                      </a:endParaRPr>
                    </a:p>
                    <a:p>
                      <a:pPr algn="just">
                        <a:spcBef>
                          <a:spcPts val="0"/>
                        </a:spcBef>
                        <a:spcAft>
                          <a:spcPts val="0"/>
                        </a:spcAft>
                      </a:pPr>
                      <a:r>
                        <a:rPr lang="lv-LV" sz="1600" kern="1200" dirty="0" err="1" smtClean="0">
                          <a:latin typeface="+mn-lt"/>
                        </a:rPr>
                        <a:t>Option</a:t>
                      </a:r>
                      <a:r>
                        <a:rPr lang="lv-LV" sz="1600" kern="1200" baseline="0" dirty="0" smtClean="0">
                          <a:latin typeface="+mn-lt"/>
                        </a:rPr>
                        <a:t> 1 – </a:t>
                      </a:r>
                      <a:r>
                        <a:rPr lang="lv-LV" sz="1600" dirty="0" err="1" smtClean="0">
                          <a:latin typeface="+mn-lt"/>
                        </a:rPr>
                        <a:t>expanded</a:t>
                      </a:r>
                      <a:r>
                        <a:rPr lang="lv-LV" sz="1600" dirty="0" smtClean="0">
                          <a:latin typeface="+mn-lt"/>
                        </a:rPr>
                        <a:t> </a:t>
                      </a:r>
                      <a:r>
                        <a:rPr lang="lv-LV" sz="1600" dirty="0" err="1" smtClean="0">
                          <a:latin typeface="+mn-lt"/>
                        </a:rPr>
                        <a:t>clay</a:t>
                      </a:r>
                      <a:endParaRPr lang="lv-LV" sz="1600" kern="1200" dirty="0" smtClean="0">
                        <a:latin typeface="+mn-lt"/>
                      </a:endParaRPr>
                    </a:p>
                    <a:p>
                      <a:pPr algn="just">
                        <a:spcBef>
                          <a:spcPts val="0"/>
                        </a:spcBef>
                        <a:spcAft>
                          <a:spcPts val="0"/>
                        </a:spcAft>
                      </a:pPr>
                      <a:r>
                        <a:rPr lang="lv-LV" sz="1600" kern="1200" dirty="0" err="1" smtClean="0">
                          <a:latin typeface="+mn-lt"/>
                        </a:rPr>
                        <a:t>Option</a:t>
                      </a:r>
                      <a:r>
                        <a:rPr lang="lv-LV" sz="1600" kern="1200" baseline="0" dirty="0" smtClean="0">
                          <a:latin typeface="+mn-lt"/>
                        </a:rPr>
                        <a:t> 2 – </a:t>
                      </a:r>
                      <a:r>
                        <a:rPr lang="en-US" sz="1600" kern="1200" dirty="0" smtClean="0">
                          <a:latin typeface="+mn-lt"/>
                        </a:rPr>
                        <a:t>film</a:t>
                      </a:r>
                      <a:endParaRPr lang="lv-LV" sz="1600" kern="1200" dirty="0" smtClean="0">
                        <a:latin typeface="+mn-lt"/>
                      </a:endParaRPr>
                    </a:p>
                    <a:p>
                      <a:pPr algn="just">
                        <a:spcBef>
                          <a:spcPts val="0"/>
                        </a:spcBef>
                        <a:spcAft>
                          <a:spcPts val="0"/>
                        </a:spcAft>
                      </a:pPr>
                      <a:r>
                        <a:rPr lang="lv-LV" sz="1600" kern="1200" dirty="0" err="1" smtClean="0">
                          <a:latin typeface="+mn-lt"/>
                        </a:rPr>
                        <a:t>Option</a:t>
                      </a:r>
                      <a:r>
                        <a:rPr lang="lv-LV" sz="1600" kern="1200" dirty="0" smtClean="0">
                          <a:latin typeface="+mn-lt"/>
                        </a:rPr>
                        <a:t> 3 – </a:t>
                      </a:r>
                      <a:r>
                        <a:rPr lang="lv-LV" sz="1600" kern="1200" dirty="0" err="1" smtClean="0">
                          <a:latin typeface="+mn-lt"/>
                        </a:rPr>
                        <a:t>tent</a:t>
                      </a:r>
                      <a:endParaRPr lang="lv-LV" sz="1600" kern="1200" dirty="0" smtClean="0">
                        <a:latin typeface="+mn-lt"/>
                      </a:endParaRPr>
                    </a:p>
                    <a:p>
                      <a:pPr algn="just">
                        <a:spcBef>
                          <a:spcPts val="0"/>
                        </a:spcBef>
                        <a:spcAft>
                          <a:spcPts val="0"/>
                        </a:spcAft>
                      </a:pPr>
                      <a:r>
                        <a:rPr lang="lv-LV" sz="1600" kern="1200" dirty="0" err="1" smtClean="0">
                          <a:latin typeface="+mn-lt"/>
                        </a:rPr>
                        <a:t>Option</a:t>
                      </a:r>
                      <a:r>
                        <a:rPr lang="lv-LV" sz="1600" kern="1200" dirty="0" smtClean="0">
                          <a:latin typeface="+mn-lt"/>
                        </a:rPr>
                        <a:t> 4 – </a:t>
                      </a:r>
                      <a:r>
                        <a:rPr lang="lv-LV" sz="1600" kern="1200" dirty="0" err="1" smtClean="0">
                          <a:latin typeface="+mn-lt"/>
                        </a:rPr>
                        <a:t>concrete</a:t>
                      </a:r>
                      <a:endParaRPr lang="en-US" sz="1600" kern="1200" dirty="0" smtClean="0">
                        <a:latin typeface="+mn-lt"/>
                      </a:endParaRPr>
                    </a:p>
                  </a:txBody>
                  <a:tcPr marL="51433" marR="51433" marT="0" marB="0"/>
                </a:tc>
              </a:tr>
              <a:tr h="292232">
                <a:tc vMerge="1">
                  <a:txBody>
                    <a:bodyPr/>
                    <a:lstStyle/>
                    <a:p>
                      <a:endParaRPr lang="lv-LV"/>
                    </a:p>
                  </a:txBody>
                  <a:tcPr/>
                </a:tc>
                <a:tc>
                  <a:txBody>
                    <a:bodyPr/>
                    <a:lstStyle/>
                    <a:p>
                      <a:pPr algn="just">
                        <a:spcBef>
                          <a:spcPts val="600"/>
                        </a:spcBef>
                        <a:spcAft>
                          <a:spcPts val="600"/>
                        </a:spcAft>
                      </a:pPr>
                      <a:r>
                        <a:rPr lang="en-US" sz="1600" kern="1200" dirty="0" smtClean="0">
                          <a:latin typeface="+mn-lt"/>
                        </a:rPr>
                        <a:t>Construction of new cylindrical manure storage facilities</a:t>
                      </a:r>
                    </a:p>
                  </a:txBody>
                  <a:tcPr marL="51433" marR="51433" marT="0" marB="0"/>
                </a:tc>
              </a:tr>
              <a:tr h="253696">
                <a:tc vMerge="1">
                  <a:txBody>
                    <a:bodyPr/>
                    <a:lstStyle/>
                    <a:p>
                      <a:pPr>
                        <a:lnSpc>
                          <a:spcPct val="115000"/>
                        </a:lnSpc>
                        <a:spcBef>
                          <a:spcPts val="300"/>
                        </a:spcBef>
                        <a:spcAft>
                          <a:spcPts val="300"/>
                        </a:spcAft>
                      </a:pPr>
                      <a:endParaRPr lang="lv-LV" sz="1200" dirty="0">
                        <a:solidFill>
                          <a:srgbClr val="76923C"/>
                        </a:solidFill>
                        <a:latin typeface="Times New Roman" pitchFamily="18" charset="0"/>
                        <a:ea typeface="Calibri"/>
                        <a:cs typeface="Times New Roman" pitchFamily="18" charset="0"/>
                      </a:endParaRPr>
                    </a:p>
                  </a:txBody>
                  <a:tcPr marL="51433" marR="51433" marT="0" marB="0" anchor="ctr"/>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GB" sz="1600" kern="1200" dirty="0" smtClean="0">
                          <a:latin typeface="+mn-lt"/>
                        </a:rPr>
                        <a:t>Promotion of biogas production</a:t>
                      </a:r>
                      <a:endParaRPr lang="en-US" sz="1600" kern="1200" dirty="0">
                        <a:solidFill>
                          <a:schemeClr val="tx1"/>
                        </a:solidFill>
                        <a:latin typeface="+mn-lt"/>
                        <a:ea typeface="Times New Roman"/>
                        <a:cs typeface="Times New Roman" pitchFamily="18" charset="0"/>
                      </a:endParaRPr>
                    </a:p>
                  </a:txBody>
                  <a:tcPr marL="51433" marR="51433" marT="0" marB="0"/>
                </a:tc>
              </a:tr>
              <a:tr h="252563">
                <a:tc>
                  <a:txBody>
                    <a:bodyPr/>
                    <a:lstStyle/>
                    <a:p>
                      <a:pPr>
                        <a:lnSpc>
                          <a:spcPct val="115000"/>
                        </a:lnSpc>
                        <a:spcBef>
                          <a:spcPts val="300"/>
                        </a:spcBef>
                        <a:spcAft>
                          <a:spcPts val="300"/>
                        </a:spcAft>
                      </a:pPr>
                      <a:r>
                        <a:rPr lang="lv-LV" sz="1600" dirty="0" smtClean="0">
                          <a:latin typeface="+mn-lt"/>
                        </a:rPr>
                        <a:t>Development </a:t>
                      </a:r>
                      <a:r>
                        <a:rPr lang="lv-LV" sz="1600" dirty="0" err="1" smtClean="0">
                          <a:latin typeface="+mn-lt"/>
                        </a:rPr>
                        <a:t>of</a:t>
                      </a:r>
                      <a:r>
                        <a:rPr lang="lv-LV" sz="1600" dirty="0" smtClean="0">
                          <a:latin typeface="+mn-lt"/>
                        </a:rPr>
                        <a:t> </a:t>
                      </a:r>
                      <a:r>
                        <a:rPr lang="lv-LV" sz="1600" dirty="0" err="1" smtClean="0">
                          <a:latin typeface="+mn-lt"/>
                        </a:rPr>
                        <a:t>organic</a:t>
                      </a:r>
                      <a:r>
                        <a:rPr lang="lv-LV" sz="1600" dirty="0" smtClean="0">
                          <a:latin typeface="+mn-lt"/>
                        </a:rPr>
                        <a:t> </a:t>
                      </a:r>
                      <a:r>
                        <a:rPr lang="lv-LV" sz="1600" dirty="0" err="1" smtClean="0">
                          <a:latin typeface="+mn-lt"/>
                        </a:rPr>
                        <a:t>farming</a:t>
                      </a:r>
                      <a:endParaRPr lang="lv-LV" sz="1600" dirty="0">
                        <a:solidFill>
                          <a:srgbClr val="76923C"/>
                        </a:solidFill>
                        <a:latin typeface="+mn-lt"/>
                        <a:ea typeface="Calibri"/>
                        <a:cs typeface="Times New Roman" pitchFamily="18" charset="0"/>
                      </a:endParaRPr>
                    </a:p>
                  </a:txBody>
                  <a:tcPr marL="51433" marR="51433" marT="0" marB="0" anchor="ctr"/>
                </a:tc>
                <a:tc>
                  <a:txBody>
                    <a:bodyPr/>
                    <a:lstStyle/>
                    <a:p>
                      <a:pPr algn="just">
                        <a:spcBef>
                          <a:spcPts val="600"/>
                        </a:spcBef>
                        <a:spcAft>
                          <a:spcPts val="600"/>
                        </a:spcAft>
                      </a:pPr>
                      <a:r>
                        <a:rPr lang="en-US" sz="1600" kern="1200" dirty="0" smtClean="0">
                          <a:latin typeface="+mn-lt"/>
                        </a:rPr>
                        <a:t>Promotion of organic dairy farming</a:t>
                      </a:r>
                    </a:p>
                  </a:txBody>
                  <a:tcPr marL="51433" marR="51433" marT="0" marB="0"/>
                </a:tc>
              </a:tr>
            </a:tbl>
          </a:graphicData>
        </a:graphic>
      </p:graphicFrame>
      <p:pic>
        <p:nvPicPr>
          <p:cNvPr id="6" name="Picture 5"/>
          <p:cNvPicPr>
            <a:picLocks noChangeAspect="1"/>
          </p:cNvPicPr>
          <p:nvPr/>
        </p:nvPicPr>
        <p:blipFill>
          <a:blip r:embed="rId2"/>
          <a:stretch>
            <a:fillRect/>
          </a:stretch>
        </p:blipFill>
        <p:spPr>
          <a:xfrm>
            <a:off x="0" y="71844"/>
            <a:ext cx="2053522" cy="912676"/>
          </a:xfrm>
          <a:prstGeom prst="rect">
            <a:avLst/>
          </a:prstGeom>
        </p:spPr>
      </p:pic>
    </p:spTree>
    <p:extLst>
      <p:ext uri="{BB962C8B-B14F-4D97-AF65-F5344CB8AC3E}">
        <p14:creationId xmlns:p14="http://schemas.microsoft.com/office/powerpoint/2010/main" val="215933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7" descr="http://www.mountliming.co.uk/wp-content/uploads/2012/03/Ground-chalk.jpg"/>
          <p:cNvPicPr>
            <a:picLocks noChangeAspect="1" noChangeArrowheads="1"/>
          </p:cNvPicPr>
          <p:nvPr/>
        </p:nvPicPr>
        <p:blipFill>
          <a:blip r:embed="rId2" cstate="print"/>
          <a:srcRect t="16439"/>
          <a:stretch>
            <a:fillRect/>
          </a:stretch>
        </p:blipFill>
        <p:spPr bwMode="auto">
          <a:xfrm>
            <a:off x="0" y="0"/>
            <a:ext cx="6283572" cy="3500438"/>
          </a:xfrm>
          <a:prstGeom prst="rect">
            <a:avLst/>
          </a:prstGeom>
          <a:noFill/>
        </p:spPr>
      </p:pic>
      <p:pic>
        <p:nvPicPr>
          <p:cNvPr id="12" name="Picture 11" descr="CR 1225 transport"/>
          <p:cNvPicPr/>
          <p:nvPr/>
        </p:nvPicPr>
        <p:blipFill>
          <a:blip r:embed="rId3" cstate="print"/>
          <a:srcRect/>
          <a:stretch>
            <a:fillRect/>
          </a:stretch>
        </p:blipFill>
        <p:spPr bwMode="auto">
          <a:xfrm>
            <a:off x="4429124" y="0"/>
            <a:ext cx="4714876" cy="3429000"/>
          </a:xfrm>
          <a:prstGeom prst="rect">
            <a:avLst/>
          </a:prstGeom>
          <a:noFill/>
          <a:ln w="9525">
            <a:noFill/>
            <a:miter lim="800000"/>
            <a:headEnd/>
            <a:tailEnd/>
          </a:ln>
        </p:spPr>
      </p:pic>
      <p:pic>
        <p:nvPicPr>
          <p:cNvPr id="10" name="Picture 25" descr="http://www.agronomy.k-state.edu/images/soil-testing-lab/farmer-probe-sampling.jpg"/>
          <p:cNvPicPr>
            <a:picLocks noChangeAspect="1" noChangeArrowheads="1"/>
          </p:cNvPicPr>
          <p:nvPr/>
        </p:nvPicPr>
        <p:blipFill>
          <a:blip r:embed="rId4" cstate="print"/>
          <a:srcRect b="7639"/>
          <a:stretch>
            <a:fillRect/>
          </a:stretch>
        </p:blipFill>
        <p:spPr bwMode="auto">
          <a:xfrm>
            <a:off x="0" y="3445460"/>
            <a:ext cx="4929190" cy="3412540"/>
          </a:xfrm>
          <a:prstGeom prst="rect">
            <a:avLst/>
          </a:prstGeom>
          <a:noFill/>
        </p:spPr>
      </p:pic>
      <p:pic>
        <p:nvPicPr>
          <p:cNvPr id="5" name="Picture 2" descr="http://wolfsystem.lv/wp-content/uploads/2012/06/druvasunguri_22.jpg"/>
          <p:cNvPicPr>
            <a:picLocks noChangeAspect="1" noChangeArrowheads="1"/>
          </p:cNvPicPr>
          <p:nvPr/>
        </p:nvPicPr>
        <p:blipFill>
          <a:blip r:embed="rId5" cstate="print"/>
          <a:srcRect/>
          <a:stretch>
            <a:fillRect/>
          </a:stretch>
        </p:blipFill>
        <p:spPr bwMode="auto">
          <a:xfrm>
            <a:off x="4000496" y="3423569"/>
            <a:ext cx="5143504" cy="3434431"/>
          </a:xfrm>
          <a:prstGeom prst="rect">
            <a:avLst/>
          </a:prstGeom>
          <a:noFill/>
        </p:spPr>
      </p:pic>
      <p:sp>
        <p:nvSpPr>
          <p:cNvPr id="8" name="Title 1"/>
          <p:cNvSpPr>
            <a:spLocks noGrp="1"/>
          </p:cNvSpPr>
          <p:nvPr>
            <p:ph type="title"/>
          </p:nvPr>
        </p:nvSpPr>
        <p:spPr>
          <a:xfrm>
            <a:off x="357158" y="2500306"/>
            <a:ext cx="8393016" cy="2080822"/>
          </a:xfrm>
          <a:solidFill>
            <a:schemeClr val="bg1"/>
          </a:solidFill>
          <a:ln w="38100">
            <a:solidFill>
              <a:schemeClr val="tx1"/>
            </a:solidFill>
          </a:ln>
        </p:spPr>
        <p:txBody>
          <a:bodyPr>
            <a:normAutofit fontScale="90000"/>
          </a:bodyPr>
          <a:lstStyle/>
          <a:p>
            <a:r>
              <a:rPr lang="en-GB" b="1" dirty="0" smtClean="0"/>
              <a:t>Assessment of costs</a:t>
            </a:r>
            <a:r>
              <a:rPr lang="lv-LV" b="1" dirty="0" smtClean="0"/>
              <a:t>-</a:t>
            </a:r>
            <a:r>
              <a:rPr lang="lv-LV" b="1" dirty="0" err="1" smtClean="0"/>
              <a:t>effectiveness</a:t>
            </a:r>
            <a:r>
              <a:rPr lang="en-GB" b="1" dirty="0" smtClean="0"/>
              <a:t> </a:t>
            </a:r>
            <a:r>
              <a:rPr lang="lv-LV" b="1" dirty="0" err="1" smtClean="0"/>
              <a:t>and</a:t>
            </a:r>
            <a:r>
              <a:rPr lang="lv-LV" b="1" dirty="0" smtClean="0"/>
              <a:t> </a:t>
            </a:r>
            <a:r>
              <a:rPr lang="lv-LV" b="1" dirty="0" err="1" smtClean="0"/>
              <a:t>ammonia</a:t>
            </a:r>
            <a:r>
              <a:rPr lang="en-GB" b="1" dirty="0" smtClean="0"/>
              <a:t> </a:t>
            </a:r>
            <a:r>
              <a:rPr lang="en-GB" b="1" dirty="0"/>
              <a:t>emission</a:t>
            </a:r>
            <a:r>
              <a:rPr lang="lv-LV" b="1" dirty="0"/>
              <a:t> </a:t>
            </a:r>
            <a:r>
              <a:rPr lang="lv-LV" b="1" dirty="0" err="1" smtClean="0"/>
              <a:t>reduction</a:t>
            </a:r>
            <a:r>
              <a:rPr lang="lv-LV" b="1" dirty="0" smtClean="0"/>
              <a:t> </a:t>
            </a:r>
            <a:r>
              <a:rPr lang="lv-LV" b="1" dirty="0" err="1" smtClean="0"/>
              <a:t>potential</a:t>
            </a:r>
            <a:r>
              <a:rPr lang="lv-LV" b="1" dirty="0" smtClean="0"/>
              <a:t> </a:t>
            </a:r>
            <a:r>
              <a:rPr lang="en-GB" b="1" dirty="0" smtClean="0"/>
              <a:t>of </a:t>
            </a:r>
            <a:r>
              <a:rPr lang="lv-LV" b="1" dirty="0" err="1" smtClean="0"/>
              <a:t>selected</a:t>
            </a:r>
            <a:r>
              <a:rPr lang="lv-LV" b="1" dirty="0" smtClean="0"/>
              <a:t> </a:t>
            </a:r>
            <a:r>
              <a:rPr lang="en-GB" b="1" dirty="0" smtClean="0"/>
              <a:t>measures</a:t>
            </a:r>
            <a:r>
              <a:rPr lang="en-US" b="1" dirty="0" smtClean="0"/>
              <a:t> </a:t>
            </a:r>
            <a:endParaRPr lang="lv-LV" b="1" dirty="0"/>
          </a:p>
        </p:txBody>
      </p:sp>
    </p:spTree>
    <p:extLst>
      <p:ext uri="{BB962C8B-B14F-4D97-AF65-F5344CB8AC3E}">
        <p14:creationId xmlns:p14="http://schemas.microsoft.com/office/powerpoint/2010/main" val="925402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3528" y="1353340"/>
            <a:ext cx="5962405" cy="5438103"/>
          </a:xfrm>
          <a:prstGeom prst="rect">
            <a:avLst/>
          </a:prstGeom>
        </p:spPr>
      </p:pic>
      <p:sp>
        <p:nvSpPr>
          <p:cNvPr id="10242" name="Title 1"/>
          <p:cNvSpPr>
            <a:spLocks noGrp="1"/>
          </p:cNvSpPr>
          <p:nvPr>
            <p:ph type="title"/>
          </p:nvPr>
        </p:nvSpPr>
        <p:spPr>
          <a:xfrm>
            <a:off x="2087563" y="188508"/>
            <a:ext cx="7056437" cy="1009650"/>
          </a:xfrm>
        </p:spPr>
        <p:txBody>
          <a:bodyPr>
            <a:noAutofit/>
          </a:bodyPr>
          <a:lstStyle/>
          <a:p>
            <a:r>
              <a:rPr lang="en-US" altLang="lv-LV" sz="2800" b="1" dirty="0"/>
              <a:t>Ranking of measures according to ammonia emission reduction potential (potential </a:t>
            </a:r>
            <a:r>
              <a:rPr lang="en-US" altLang="lv-LV" sz="2800" b="1" dirty="0" smtClean="0"/>
              <a:t>calculated </a:t>
            </a:r>
            <a:r>
              <a:rPr lang="en-US" altLang="lv-LV" sz="2800" b="1" dirty="0"/>
              <a:t>for 2021-2030)</a:t>
            </a:r>
            <a:r>
              <a:rPr lang="lv-LV" altLang="lv-LV" sz="2800" b="1" dirty="0" smtClean="0"/>
              <a:t>, </a:t>
            </a:r>
            <a:r>
              <a:rPr lang="lv-LV" altLang="lv-LV" sz="2800" b="1" dirty="0" err="1" smtClean="0"/>
              <a:t>kt</a:t>
            </a:r>
            <a:r>
              <a:rPr lang="lv-LV" altLang="lv-LV" sz="2800" b="1" dirty="0" smtClean="0"/>
              <a:t> NH</a:t>
            </a:r>
            <a:r>
              <a:rPr lang="lv-LV" altLang="lv-LV" sz="2800" b="1" baseline="-25000" dirty="0" smtClean="0"/>
              <a:t>3</a:t>
            </a:r>
            <a:endParaRPr lang="en-GB" altLang="lv-LV" sz="2800" b="1" i="1" dirty="0" smtClean="0"/>
          </a:p>
        </p:txBody>
      </p:sp>
      <p:sp>
        <p:nvSpPr>
          <p:cNvPr id="3" name="Right Brace 2"/>
          <p:cNvSpPr/>
          <p:nvPr/>
        </p:nvSpPr>
        <p:spPr>
          <a:xfrm>
            <a:off x="6011863" y="1484313"/>
            <a:ext cx="144462" cy="1512887"/>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4" name="Rectangle 3"/>
          <p:cNvSpPr/>
          <p:nvPr/>
        </p:nvSpPr>
        <p:spPr>
          <a:xfrm>
            <a:off x="395288" y="1484313"/>
            <a:ext cx="5472112" cy="15128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5"/>
          <p:cNvSpPr txBox="1">
            <a:spLocks noChangeArrowheads="1"/>
          </p:cNvSpPr>
          <p:nvPr/>
        </p:nvSpPr>
        <p:spPr bwMode="auto">
          <a:xfrm>
            <a:off x="6185667" y="1663705"/>
            <a:ext cx="2735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lv-LV" sz="1800" dirty="0">
                <a:latin typeface="Arial" panose="020B0604020202020204" pitchFamily="34" charset="0"/>
              </a:rPr>
              <a:t>Measures with </a:t>
            </a:r>
            <a:r>
              <a:rPr lang="en-US" altLang="lv-LV" sz="1800" b="1" dirty="0">
                <a:latin typeface="Arial" panose="020B0604020202020204" pitchFamily="34" charset="0"/>
              </a:rPr>
              <a:t>high reduction potential </a:t>
            </a:r>
            <a:r>
              <a:rPr lang="en-US" altLang="lv-LV" sz="1800" dirty="0">
                <a:latin typeface="Arial" panose="020B0604020202020204" pitchFamily="34" charset="0"/>
              </a:rPr>
              <a:t>(77% of the total reduction potential)</a:t>
            </a:r>
            <a:endParaRPr lang="en-GB" altLang="lv-LV" sz="1800" dirty="0">
              <a:latin typeface="Arial" panose="020B0604020202020204" pitchFamily="34" charset="0"/>
            </a:endParaRPr>
          </a:p>
        </p:txBody>
      </p:sp>
      <p:sp>
        <p:nvSpPr>
          <p:cNvPr id="11" name="Right Brace 10"/>
          <p:cNvSpPr/>
          <p:nvPr/>
        </p:nvSpPr>
        <p:spPr>
          <a:xfrm>
            <a:off x="6011863" y="3117850"/>
            <a:ext cx="144462" cy="1751013"/>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TextBox 11"/>
          <p:cNvSpPr txBox="1">
            <a:spLocks noChangeArrowheads="1"/>
          </p:cNvSpPr>
          <p:nvPr/>
        </p:nvSpPr>
        <p:spPr bwMode="auto">
          <a:xfrm>
            <a:off x="6149099" y="3366020"/>
            <a:ext cx="2735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lv-LV" sz="1800" dirty="0">
                <a:latin typeface="Arial" panose="020B0604020202020204" pitchFamily="34" charset="0"/>
              </a:rPr>
              <a:t>Measures with </a:t>
            </a:r>
            <a:r>
              <a:rPr lang="en-US" altLang="lv-LV" sz="1800" b="1" dirty="0">
                <a:latin typeface="Arial" panose="020B0604020202020204" pitchFamily="34" charset="0"/>
              </a:rPr>
              <a:t>medium reduction potential </a:t>
            </a:r>
            <a:r>
              <a:rPr lang="en-US" altLang="lv-LV" sz="1800" dirty="0">
                <a:latin typeface="Arial" panose="020B0604020202020204" pitchFamily="34" charset="0"/>
              </a:rPr>
              <a:t>(total 18% of total reduction potential)</a:t>
            </a:r>
            <a:endParaRPr lang="en-GB" altLang="lv-LV" sz="1800" dirty="0">
              <a:latin typeface="Arial" panose="020B0604020202020204" pitchFamily="34" charset="0"/>
            </a:endParaRPr>
          </a:p>
        </p:txBody>
      </p:sp>
      <p:sp>
        <p:nvSpPr>
          <p:cNvPr id="13" name="Rectangle 12"/>
          <p:cNvSpPr/>
          <p:nvPr/>
        </p:nvSpPr>
        <p:spPr>
          <a:xfrm>
            <a:off x="395288" y="3084513"/>
            <a:ext cx="5472112" cy="178435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Brace 13"/>
          <p:cNvSpPr/>
          <p:nvPr/>
        </p:nvSpPr>
        <p:spPr>
          <a:xfrm>
            <a:off x="6011863" y="4956175"/>
            <a:ext cx="144462" cy="149701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TextBox 14"/>
          <p:cNvSpPr txBox="1">
            <a:spLocks noChangeArrowheads="1"/>
          </p:cNvSpPr>
          <p:nvPr/>
        </p:nvSpPr>
        <p:spPr bwMode="auto">
          <a:xfrm>
            <a:off x="6185666" y="5104516"/>
            <a:ext cx="2735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lv-LV" sz="1800" dirty="0">
                <a:latin typeface="Arial" panose="020B0604020202020204" pitchFamily="34" charset="0"/>
              </a:rPr>
              <a:t>Measures with </a:t>
            </a:r>
            <a:r>
              <a:rPr lang="en-US" altLang="lv-LV" sz="1800" b="1" dirty="0">
                <a:latin typeface="Arial" panose="020B0604020202020204" pitchFamily="34" charset="0"/>
              </a:rPr>
              <a:t>low reduction potential </a:t>
            </a:r>
            <a:r>
              <a:rPr lang="en-US" altLang="lv-LV" sz="1800" dirty="0">
                <a:latin typeface="Arial" panose="020B0604020202020204" pitchFamily="34" charset="0"/>
              </a:rPr>
              <a:t>(total 5% of total reduction potential)</a:t>
            </a:r>
            <a:endParaRPr lang="en-GB" altLang="lv-LV" sz="1800" dirty="0">
              <a:latin typeface="Arial" panose="020B0604020202020204" pitchFamily="34" charset="0"/>
            </a:endParaRPr>
          </a:p>
        </p:txBody>
      </p:sp>
      <p:sp>
        <p:nvSpPr>
          <p:cNvPr id="16" name="Rectangle 15"/>
          <p:cNvSpPr/>
          <p:nvPr/>
        </p:nvSpPr>
        <p:spPr>
          <a:xfrm>
            <a:off x="395288" y="4924425"/>
            <a:ext cx="5472112" cy="1528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 name="Picture 16"/>
          <p:cNvPicPr>
            <a:picLocks noChangeAspect="1"/>
          </p:cNvPicPr>
          <p:nvPr/>
        </p:nvPicPr>
        <p:blipFill>
          <a:blip r:embed="rId3"/>
          <a:stretch>
            <a:fillRect/>
          </a:stretch>
        </p:blipFill>
        <p:spPr>
          <a:xfrm>
            <a:off x="0" y="71844"/>
            <a:ext cx="2053522" cy="912676"/>
          </a:xfrm>
          <a:prstGeom prst="rect">
            <a:avLst/>
          </a:prstGeom>
        </p:spPr>
      </p:pic>
    </p:spTree>
    <p:extLst>
      <p:ext uri="{BB962C8B-B14F-4D97-AF65-F5344CB8AC3E}">
        <p14:creationId xmlns:p14="http://schemas.microsoft.com/office/powerpoint/2010/main" val="20591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11" grpId="0" animBg="1"/>
      <p:bldP spid="12" grpId="0"/>
      <p:bldP spid="13" grpId="0" animBg="1"/>
      <p:bldP spid="14" grpId="0"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713" y="1096965"/>
            <a:ext cx="5627096" cy="5803895"/>
          </a:xfrm>
          <a:prstGeom prst="rect">
            <a:avLst/>
          </a:prstGeom>
        </p:spPr>
      </p:pic>
      <p:sp>
        <p:nvSpPr>
          <p:cNvPr id="11267" name="Title 1"/>
          <p:cNvSpPr>
            <a:spLocks noGrp="1"/>
          </p:cNvSpPr>
          <p:nvPr>
            <p:ph type="title"/>
          </p:nvPr>
        </p:nvSpPr>
        <p:spPr>
          <a:xfrm>
            <a:off x="2067727" y="71844"/>
            <a:ext cx="7056437" cy="1009650"/>
          </a:xfrm>
        </p:spPr>
        <p:txBody>
          <a:bodyPr>
            <a:normAutofit/>
          </a:bodyPr>
          <a:lstStyle/>
          <a:p>
            <a:r>
              <a:rPr lang="en-US" altLang="lv-LV" sz="2800" b="1" dirty="0"/>
              <a:t>Ranking of measures </a:t>
            </a:r>
            <a:r>
              <a:rPr lang="lv-LV" altLang="lv-LV" sz="2800" b="1" dirty="0" err="1" smtClean="0"/>
              <a:t>according</a:t>
            </a:r>
            <a:r>
              <a:rPr lang="lv-LV" altLang="lv-LV" sz="2800" b="1" dirty="0" smtClean="0"/>
              <a:t> to</a:t>
            </a:r>
            <a:r>
              <a:rPr lang="en-US" altLang="lv-LV" sz="2800" b="1" dirty="0" smtClean="0"/>
              <a:t> </a:t>
            </a:r>
            <a:r>
              <a:rPr lang="en-US" altLang="lv-LV" sz="2800" b="1" dirty="0"/>
              <a:t>the cost of reducing ammonia emissions</a:t>
            </a:r>
            <a:r>
              <a:rPr lang="lv-LV" altLang="lv-LV" sz="2800" b="1" dirty="0" smtClean="0"/>
              <a:t>, EUR kg</a:t>
            </a:r>
            <a:r>
              <a:rPr lang="lv-LV" altLang="lv-LV" sz="2800" b="1" baseline="30000" dirty="0" smtClean="0"/>
              <a:t>-1 </a:t>
            </a:r>
            <a:r>
              <a:rPr lang="lv-LV" altLang="lv-LV" sz="2800" b="1" dirty="0" smtClean="0"/>
              <a:t>NH</a:t>
            </a:r>
            <a:r>
              <a:rPr lang="lv-LV" altLang="lv-LV" sz="2800" b="1" baseline="-25000" dirty="0" smtClean="0"/>
              <a:t>3</a:t>
            </a:r>
            <a:endParaRPr lang="en-GB" altLang="lv-LV" sz="2800" b="1" i="1" dirty="0" smtClean="0"/>
          </a:p>
        </p:txBody>
      </p:sp>
      <p:sp>
        <p:nvSpPr>
          <p:cNvPr id="3" name="Right Brace 2"/>
          <p:cNvSpPr/>
          <p:nvPr/>
        </p:nvSpPr>
        <p:spPr>
          <a:xfrm>
            <a:off x="6122988" y="1230313"/>
            <a:ext cx="153987" cy="2205037"/>
          </a:xfrm>
          <a:prstGeom prst="righ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4" name="Rectangle 3"/>
          <p:cNvSpPr/>
          <p:nvPr/>
        </p:nvSpPr>
        <p:spPr>
          <a:xfrm>
            <a:off x="398463" y="1239838"/>
            <a:ext cx="5607050" cy="22066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5"/>
          <p:cNvSpPr txBox="1">
            <a:spLocks noChangeArrowheads="1"/>
          </p:cNvSpPr>
          <p:nvPr/>
        </p:nvSpPr>
        <p:spPr bwMode="auto">
          <a:xfrm>
            <a:off x="6122988" y="2148681"/>
            <a:ext cx="2735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800" b="1" dirty="0" err="1">
                <a:latin typeface="Arial" panose="020B0604020202020204" pitchFamily="34" charset="0"/>
              </a:rPr>
              <a:t>Cheap</a:t>
            </a:r>
            <a:r>
              <a:rPr lang="lv-LV" altLang="lv-LV" sz="1800" b="1" dirty="0">
                <a:latin typeface="Arial" panose="020B0604020202020204" pitchFamily="34" charset="0"/>
              </a:rPr>
              <a:t> </a:t>
            </a:r>
            <a:r>
              <a:rPr lang="lv-LV" altLang="lv-LV" sz="1800" b="1" dirty="0" err="1">
                <a:latin typeface="Arial" panose="020B0604020202020204" pitchFamily="34" charset="0"/>
              </a:rPr>
              <a:t>measures</a:t>
            </a:r>
            <a:endParaRPr lang="en-GB" altLang="lv-LV" sz="1800" dirty="0">
              <a:latin typeface="Arial" panose="020B0604020202020204" pitchFamily="34" charset="0"/>
            </a:endParaRPr>
          </a:p>
        </p:txBody>
      </p:sp>
      <p:sp>
        <p:nvSpPr>
          <p:cNvPr id="11" name="Right Brace 10"/>
          <p:cNvSpPr/>
          <p:nvPr/>
        </p:nvSpPr>
        <p:spPr>
          <a:xfrm>
            <a:off x="6122988" y="3502025"/>
            <a:ext cx="201612" cy="1314450"/>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TextBox 11"/>
          <p:cNvSpPr txBox="1">
            <a:spLocks noChangeArrowheads="1"/>
          </p:cNvSpPr>
          <p:nvPr/>
        </p:nvSpPr>
        <p:spPr bwMode="auto">
          <a:xfrm>
            <a:off x="6207125" y="3998913"/>
            <a:ext cx="2736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800" b="1" dirty="0" err="1">
                <a:latin typeface="Arial" panose="020B0604020202020204" pitchFamily="34" charset="0"/>
              </a:rPr>
              <a:t>Moderately</a:t>
            </a:r>
            <a:r>
              <a:rPr lang="lv-LV" altLang="lv-LV" sz="1800" b="1" dirty="0">
                <a:latin typeface="Arial" panose="020B0604020202020204" pitchFamily="34" charset="0"/>
              </a:rPr>
              <a:t> </a:t>
            </a:r>
            <a:r>
              <a:rPr lang="lv-LV" altLang="lv-LV" sz="1800" b="1" dirty="0" err="1">
                <a:latin typeface="Arial" panose="020B0604020202020204" pitchFamily="34" charset="0"/>
              </a:rPr>
              <a:t>expensive</a:t>
            </a:r>
            <a:r>
              <a:rPr lang="lv-LV" altLang="lv-LV" sz="1800" b="1" dirty="0">
                <a:latin typeface="Arial" panose="020B0604020202020204" pitchFamily="34" charset="0"/>
              </a:rPr>
              <a:t> </a:t>
            </a:r>
            <a:r>
              <a:rPr lang="lv-LV" altLang="lv-LV" sz="1800" b="1" dirty="0" err="1" smtClean="0">
                <a:latin typeface="Arial" panose="020B0604020202020204" pitchFamily="34" charset="0"/>
              </a:rPr>
              <a:t>measures</a:t>
            </a:r>
            <a:endParaRPr lang="en-GB" altLang="lv-LV" sz="1800" b="1" dirty="0">
              <a:latin typeface="Arial" panose="020B0604020202020204" pitchFamily="34" charset="0"/>
            </a:endParaRPr>
          </a:p>
        </p:txBody>
      </p:sp>
      <p:sp>
        <p:nvSpPr>
          <p:cNvPr id="13" name="Rectangle 12"/>
          <p:cNvSpPr/>
          <p:nvPr/>
        </p:nvSpPr>
        <p:spPr>
          <a:xfrm>
            <a:off x="395288" y="3500438"/>
            <a:ext cx="5610225" cy="129698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Brace 13"/>
          <p:cNvSpPr/>
          <p:nvPr/>
        </p:nvSpPr>
        <p:spPr>
          <a:xfrm>
            <a:off x="6135688" y="4864100"/>
            <a:ext cx="141287" cy="158908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TextBox 14"/>
          <p:cNvSpPr txBox="1">
            <a:spLocks noChangeArrowheads="1"/>
          </p:cNvSpPr>
          <p:nvPr/>
        </p:nvSpPr>
        <p:spPr bwMode="auto">
          <a:xfrm>
            <a:off x="6135688" y="5468938"/>
            <a:ext cx="2736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lv-LV" altLang="lv-LV" sz="1800" b="1" dirty="0" err="1" smtClean="0">
                <a:latin typeface="Arial" panose="020B0604020202020204" pitchFamily="34" charset="0"/>
              </a:rPr>
              <a:t>Very</a:t>
            </a:r>
            <a:r>
              <a:rPr lang="lv-LV" altLang="lv-LV" sz="1800" b="1" dirty="0" smtClean="0">
                <a:latin typeface="Arial" panose="020B0604020202020204" pitchFamily="34" charset="0"/>
              </a:rPr>
              <a:t> </a:t>
            </a:r>
            <a:r>
              <a:rPr lang="lv-LV" altLang="lv-LV" sz="1800" b="1" dirty="0" err="1" smtClean="0">
                <a:latin typeface="Arial" panose="020B0604020202020204" pitchFamily="34" charset="0"/>
              </a:rPr>
              <a:t>expensive</a:t>
            </a:r>
            <a:r>
              <a:rPr lang="lv-LV" altLang="lv-LV" sz="1800" b="1" dirty="0" smtClean="0">
                <a:latin typeface="Arial" panose="020B0604020202020204" pitchFamily="34" charset="0"/>
              </a:rPr>
              <a:t> </a:t>
            </a:r>
            <a:r>
              <a:rPr lang="lv-LV" altLang="lv-LV" sz="1800" b="1" dirty="0" err="1" smtClean="0">
                <a:latin typeface="Arial" panose="020B0604020202020204" pitchFamily="34" charset="0"/>
              </a:rPr>
              <a:t>measures</a:t>
            </a:r>
            <a:endParaRPr lang="en-GB" altLang="lv-LV" sz="1800" b="1" dirty="0">
              <a:latin typeface="Arial" panose="020B0604020202020204" pitchFamily="34" charset="0"/>
            </a:endParaRPr>
          </a:p>
        </p:txBody>
      </p:sp>
      <p:sp>
        <p:nvSpPr>
          <p:cNvPr id="16" name="Rectangle 15"/>
          <p:cNvSpPr/>
          <p:nvPr/>
        </p:nvSpPr>
        <p:spPr>
          <a:xfrm>
            <a:off x="395288" y="4851400"/>
            <a:ext cx="5610225" cy="1601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p:nvPicPr>
        <p:blipFill>
          <a:blip r:embed="rId3"/>
          <a:stretch>
            <a:fillRect/>
          </a:stretch>
        </p:blipFill>
        <p:spPr>
          <a:xfrm>
            <a:off x="0" y="71844"/>
            <a:ext cx="2053522" cy="912676"/>
          </a:xfrm>
          <a:prstGeom prst="rect">
            <a:avLst/>
          </a:prstGeom>
        </p:spPr>
      </p:pic>
    </p:spTree>
    <p:extLst>
      <p:ext uri="{BB962C8B-B14F-4D97-AF65-F5344CB8AC3E}">
        <p14:creationId xmlns:p14="http://schemas.microsoft.com/office/powerpoint/2010/main" val="22850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11" grpId="0" animBg="1"/>
      <p:bldP spid="12" grpId="0"/>
      <p:bldP spid="13" grpId="0" animBg="1"/>
      <p:bldP spid="14"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288" y="1048819"/>
            <a:ext cx="9152687" cy="4729951"/>
          </a:xfrm>
          <a:prstGeom prst="rect">
            <a:avLst/>
          </a:prstGeom>
        </p:spPr>
      </p:pic>
      <p:sp>
        <p:nvSpPr>
          <p:cNvPr id="12291" name="Title 1"/>
          <p:cNvSpPr>
            <a:spLocks noGrp="1"/>
          </p:cNvSpPr>
          <p:nvPr>
            <p:ph type="title"/>
          </p:nvPr>
        </p:nvSpPr>
        <p:spPr>
          <a:xfrm>
            <a:off x="1692275" y="98425"/>
            <a:ext cx="7580313" cy="836613"/>
          </a:xfrm>
        </p:spPr>
        <p:txBody>
          <a:bodyPr>
            <a:normAutofit fontScale="90000"/>
          </a:bodyPr>
          <a:lstStyle/>
          <a:p>
            <a:r>
              <a:rPr lang="lv-LV" altLang="en-US" sz="3200" b="1" dirty="0" err="1" smtClean="0"/>
              <a:t>Marginal</a:t>
            </a:r>
            <a:r>
              <a:rPr lang="lv-LV" altLang="en-US" sz="3200" b="1" dirty="0" smtClean="0"/>
              <a:t> </a:t>
            </a:r>
            <a:r>
              <a:rPr lang="lv-LV" altLang="en-US" sz="3200" b="1" dirty="0" err="1" smtClean="0"/>
              <a:t>Abatement</a:t>
            </a:r>
            <a:r>
              <a:rPr lang="lv-LV" altLang="en-US" sz="3200" b="1" dirty="0" smtClean="0"/>
              <a:t> </a:t>
            </a:r>
            <a:r>
              <a:rPr lang="lv-LV" altLang="en-US" sz="3200" b="1" dirty="0" err="1" smtClean="0"/>
              <a:t>Cost</a:t>
            </a:r>
            <a:r>
              <a:rPr lang="lv-LV" altLang="en-US" sz="3200" b="1" dirty="0" smtClean="0"/>
              <a:t> </a:t>
            </a:r>
            <a:r>
              <a:rPr lang="lv-LV" altLang="en-US" sz="3200" b="1" dirty="0" err="1" smtClean="0"/>
              <a:t>Curve</a:t>
            </a:r>
            <a:r>
              <a:rPr lang="lv-LV" altLang="en-US" sz="3200" b="1" dirty="0" smtClean="0"/>
              <a:t> (MACC) </a:t>
            </a:r>
            <a:r>
              <a:rPr lang="lv-LV" altLang="en-US" sz="3200" b="1" dirty="0" err="1" smtClean="0"/>
              <a:t>for</a:t>
            </a:r>
            <a:r>
              <a:rPr lang="lv-LV" altLang="en-US" sz="3200" b="1" dirty="0" smtClean="0"/>
              <a:t> </a:t>
            </a:r>
            <a:r>
              <a:rPr lang="lv-LV" altLang="en-US" sz="3200" b="1" dirty="0" err="1" smtClean="0"/>
              <a:t>ammonia</a:t>
            </a:r>
            <a:r>
              <a:rPr lang="lv-LV" altLang="en-US" sz="3200" b="1" dirty="0" smtClean="0"/>
              <a:t> </a:t>
            </a:r>
            <a:r>
              <a:rPr lang="lv-LV" altLang="en-US" sz="3200" b="1" dirty="0" err="1" smtClean="0"/>
              <a:t>emissions</a:t>
            </a:r>
            <a:r>
              <a:rPr lang="lv-LV" altLang="en-US" sz="3200" b="1" dirty="0" smtClean="0"/>
              <a:t> </a:t>
            </a:r>
            <a:r>
              <a:rPr lang="lv-LV" altLang="en-US" sz="3200" b="1" dirty="0" err="1" smtClean="0"/>
              <a:t>reducing</a:t>
            </a:r>
            <a:r>
              <a:rPr lang="lv-LV" altLang="en-US" sz="3200" b="1" dirty="0" smtClean="0"/>
              <a:t> </a:t>
            </a:r>
            <a:r>
              <a:rPr lang="lv-LV" altLang="en-US" sz="3200" b="1" dirty="0" err="1" smtClean="0"/>
              <a:t>measures</a:t>
            </a:r>
            <a:r>
              <a:rPr lang="lv-LV" altLang="en-US" sz="3200" b="1" dirty="0" smtClean="0"/>
              <a:t> </a:t>
            </a:r>
            <a:endParaRPr lang="en-US" altLang="en-US" sz="3200" b="1" dirty="0" smtClean="0"/>
          </a:p>
        </p:txBody>
      </p:sp>
      <p:sp>
        <p:nvSpPr>
          <p:cNvPr id="2" name="Rectangle 1"/>
          <p:cNvSpPr/>
          <p:nvPr/>
        </p:nvSpPr>
        <p:spPr>
          <a:xfrm>
            <a:off x="1907704" y="2564904"/>
            <a:ext cx="287809" cy="2376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56636" y="5804959"/>
            <a:ext cx="8920163" cy="923925"/>
          </a:xfrm>
          <a:prstGeom prst="rect">
            <a:avLst/>
          </a:prstGeom>
          <a:ln w="19050">
            <a:solidFill>
              <a:schemeClr val="accent3"/>
            </a:solidFill>
          </a:ln>
        </p:spPr>
        <p:txBody>
          <a:bodyPr>
            <a:spAutoFit/>
          </a:bodyPr>
          <a:lstStyle/>
          <a:p>
            <a:pPr algn="just">
              <a:defRPr/>
            </a:pPr>
            <a:r>
              <a:rPr lang="en-US" b="1" dirty="0">
                <a:latin typeface="Calibri" panose="020F0502020204030204" pitchFamily="34" charset="0"/>
                <a:ea typeface="Calibri" panose="020F0502020204030204" pitchFamily="34" charset="0"/>
                <a:cs typeface="Times New Roman" panose="02020603050405020304" pitchFamily="18" charset="0"/>
              </a:rPr>
              <a:t>Cost effective measures </a:t>
            </a:r>
            <a:r>
              <a:rPr lang="en-US" b="1" dirty="0" smtClean="0">
                <a:latin typeface="Calibri" panose="020F0502020204030204" pitchFamily="34" charset="0"/>
                <a:ea typeface="Calibri" panose="020F0502020204030204" pitchFamily="34" charset="0"/>
                <a:cs typeface="Times New Roman" panose="02020603050405020304" pitchFamily="18" charset="0"/>
              </a:rPr>
              <a:t>with </a:t>
            </a:r>
            <a:r>
              <a:rPr lang="en-US" b="1" dirty="0">
                <a:latin typeface="Calibri" panose="020F0502020204030204" pitchFamily="34" charset="0"/>
                <a:ea typeface="Calibri" panose="020F0502020204030204" pitchFamily="34" charset="0"/>
                <a:cs typeface="Times New Roman" panose="02020603050405020304" pitchFamily="18" charset="0"/>
              </a:rPr>
              <a:t>high NH</a:t>
            </a:r>
            <a:r>
              <a:rPr lang="en-US" b="1" baseline="-25000" dirty="0">
                <a:latin typeface="Calibri" panose="020F0502020204030204" pitchFamily="34" charset="0"/>
                <a:ea typeface="Calibri" panose="020F0502020204030204" pitchFamily="34" charset="0"/>
                <a:cs typeface="Times New Roman" panose="02020603050405020304" pitchFamily="18" charset="0"/>
              </a:rPr>
              <a:t>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lv-LV" b="1" dirty="0" err="1" smtClean="0">
                <a:latin typeface="Calibri" panose="020F0502020204030204" pitchFamily="34" charset="0"/>
                <a:ea typeface="Calibri" panose="020F0502020204030204" pitchFamily="34" charset="0"/>
                <a:cs typeface="Times New Roman" panose="02020603050405020304" pitchFamily="18" charset="0"/>
              </a:rPr>
              <a:t>emissions</a:t>
            </a:r>
            <a:r>
              <a:rPr lang="lv-LV"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reduction </a:t>
            </a:r>
            <a:r>
              <a:rPr lang="en-US" b="1" dirty="0">
                <a:latin typeface="Calibri" panose="020F0502020204030204" pitchFamily="34" charset="0"/>
                <a:ea typeface="Calibri" panose="020F0502020204030204" pitchFamily="34" charset="0"/>
                <a:cs typeface="Times New Roman" panose="02020603050405020304" pitchFamily="18" charset="0"/>
              </a:rPr>
              <a:t>potential</a:t>
            </a:r>
            <a:r>
              <a:rPr lang="en-US" dirty="0">
                <a:latin typeface="Calibri" panose="020F0502020204030204" pitchFamily="34" charset="0"/>
                <a:ea typeface="Calibri" panose="020F0502020204030204" pitchFamily="34" charset="0"/>
                <a:cs typeface="Times New Roman" panose="02020603050405020304" pitchFamily="18" charset="0"/>
              </a:rPr>
              <a:t>. These measures are considered to be the most effective both economically and environmentally and should be prioritized for more active implementation in practice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0" name="Rectangle 9"/>
          <p:cNvSpPr/>
          <p:nvPr/>
        </p:nvSpPr>
        <p:spPr>
          <a:xfrm>
            <a:off x="3492501" y="2564904"/>
            <a:ext cx="215404" cy="23039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7"/>
          <p:cNvPicPr>
            <a:picLocks noChangeAspect="1"/>
          </p:cNvPicPr>
          <p:nvPr/>
        </p:nvPicPr>
        <p:blipFill>
          <a:blip r:embed="rId4"/>
          <a:stretch>
            <a:fillRect/>
          </a:stretch>
        </p:blipFill>
        <p:spPr>
          <a:xfrm>
            <a:off x="0" y="71844"/>
            <a:ext cx="2053522" cy="912676"/>
          </a:xfrm>
          <a:prstGeom prst="rect">
            <a:avLst/>
          </a:prstGeom>
        </p:spPr>
      </p:pic>
    </p:spTree>
    <p:extLst>
      <p:ext uri="{BB962C8B-B14F-4D97-AF65-F5344CB8AC3E}">
        <p14:creationId xmlns:p14="http://schemas.microsoft.com/office/powerpoint/2010/main" val="2790168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652</Words>
  <Application>Microsoft Office PowerPoint</Application>
  <PresentationFormat>On-screen Show (4:3)</PresentationFormat>
  <Paragraphs>70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Topicality</vt:lpstr>
      <vt:lpstr>PowerPoint Presentation</vt:lpstr>
      <vt:lpstr>Potential ammonia emission reducing measures in Latvia</vt:lpstr>
      <vt:lpstr>Selected and analysed ammonia emission reducing measures in Latvia</vt:lpstr>
      <vt:lpstr>Assessment of costs-effectiveness and ammonia emission reduction potential of selected measures </vt:lpstr>
      <vt:lpstr>Ranking of measures according to ammonia emission reduction potential (potential calculated for 2021-2030), kt NH3</vt:lpstr>
      <vt:lpstr>Ranking of measures according to the cost of reducing ammonia emissions, EUR kg-1 NH3</vt:lpstr>
      <vt:lpstr>Marginal Abatement Cost Curve (MACC) for ammonia emissions reducing measures </vt:lpstr>
      <vt:lpstr>Marginal Abatement Cost Curve (MACC) for ammonia emissions reducing measures </vt:lpstr>
      <vt:lpstr>Marginal Abatement Cost Curve (MACC) for ammonia emissions reducing measures </vt:lpstr>
      <vt:lpstr>Conclusions</vt:lpstr>
      <vt:lpstr>Thank You for Your attention!</vt:lpstr>
    </vt:vector>
  </TitlesOfParts>
  <Company>LLU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LLU</dc:creator>
  <cp:lastModifiedBy>Dzidra</cp:lastModifiedBy>
  <cp:revision>274</cp:revision>
  <dcterms:created xsi:type="dcterms:W3CDTF">2015-06-17T12:05:19Z</dcterms:created>
  <dcterms:modified xsi:type="dcterms:W3CDTF">2020-02-25T20:35:58Z</dcterms:modified>
</cp:coreProperties>
</file>